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2" r:id="rId4"/>
    <p:sldMasterId id="2147483798" r:id="rId5"/>
  </p:sldMasterIdLst>
  <p:notesMasterIdLst>
    <p:notesMasterId r:id="rId22"/>
  </p:notesMasterIdLst>
  <p:handoutMasterIdLst>
    <p:handoutMasterId r:id="rId23"/>
  </p:handoutMasterIdLst>
  <p:sldIdLst>
    <p:sldId id="293" r:id="rId6"/>
    <p:sldId id="297" r:id="rId7"/>
    <p:sldId id="2960" r:id="rId8"/>
    <p:sldId id="2969" r:id="rId9"/>
    <p:sldId id="2970" r:id="rId10"/>
    <p:sldId id="2968" r:id="rId11"/>
    <p:sldId id="2963" r:id="rId12"/>
    <p:sldId id="2964" r:id="rId13"/>
    <p:sldId id="2967" r:id="rId14"/>
    <p:sldId id="512" r:id="rId15"/>
    <p:sldId id="352" r:id="rId16"/>
    <p:sldId id="511" r:id="rId17"/>
    <p:sldId id="2965" r:id="rId18"/>
    <p:sldId id="2966" r:id="rId19"/>
    <p:sldId id="510" r:id="rId20"/>
    <p:sldId id="356" r:id="rId21"/>
  </p:sldIdLst>
  <p:sldSz cx="12192000" cy="6858000"/>
  <p:notesSz cx="6858000" cy="9144000"/>
  <p:embeddedFontLst>
    <p:embeddedFont>
      <p:font typeface="ING Me" panose="02000506040000020004" pitchFamily="2" charset="0"/>
      <p:regular r:id="rId24"/>
      <p:bold r:id="rId25"/>
      <p:italic r:id="rId26"/>
      <p:boldItalic r:id="rId27"/>
    </p:embeddedFont>
  </p:embeddedFontLst>
  <p:custDataLst>
    <p:tags r:id="rId28"/>
  </p:custDataLst>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cmAuthor id="2" name="CAV2" initials="C" lastIdx="5" clrIdx="1"/>
  <p:cmAuthor id="3" name="CAV.nl" initials="CAV" lastIdx="1" clrIdx="2">
    <p:extLst>
      <p:ext uri="{19B8F6BF-5375-455C-9EA6-DF929625EA0E}">
        <p15:presenceInfo xmlns:p15="http://schemas.microsoft.com/office/powerpoint/2012/main" userId="CAV.nl" providerId="None"/>
      </p:ext>
    </p:extLst>
  </p:cmAuthor>
  <p:cmAuthor id="4" name="Panneman, A. (Bert)" initials="PA(" lastIdx="1" clrIdx="3">
    <p:extLst>
      <p:ext uri="{19B8F6BF-5375-455C-9EA6-DF929625EA0E}">
        <p15:presenceInfo xmlns:p15="http://schemas.microsoft.com/office/powerpoint/2012/main" userId="S::Bert.Panneman@ing.com::35db2cae-8697-4a52-8d02-8b31de488b2c" providerId="AD"/>
      </p:ext>
    </p:extLst>
  </p:cmAuthor>
  <p:cmAuthor id="5" name="Jianu, M. (Maria)" initials="JM(" lastIdx="2" clrIdx="4">
    <p:extLst>
      <p:ext uri="{19B8F6BF-5375-455C-9EA6-DF929625EA0E}">
        <p15:presenceInfo xmlns:p15="http://schemas.microsoft.com/office/powerpoint/2012/main" userId="S::Maria.Jianu@ing.com::5b6ee172-41d1-425d-8de7-1aa0577155b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9651"/>
    <a:srgbClr val="D7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0CEAC0-5A3C-47F4-B4F1-DE68377BBF23}" v="286" dt="2022-04-11T07:14:07.375"/>
  </p1510:revLst>
</p1510:revInfo>
</file>

<file path=ppt/tableStyles.xml><?xml version="1.0" encoding="utf-8"?>
<a:tblStyleLst xmlns:a="http://schemas.openxmlformats.org/drawingml/2006/main" def="{C07AF9EF-7F60-4BE2-B048-E21843C071CA}">
  <a:tblStyle styleId="{C07AF9EF-7F60-4BE2-B048-E21843C071CA}" styleName="ING Default Table">
    <a:tblBg>
      <a:effect>
        <a:effectLst/>
      </a:effect>
    </a:tblBg>
    <a:wholeTbl>
      <a:tcTxStyle b="off" i="off">
        <a:fontRef idx="minor"/>
        <a:srgbClr val="333333">
          <a:alpha val="100000"/>
        </a:srgbClr>
      </a:tcTxStyle>
      <a:tcStyle>
        <a:tcBdr>
          <a:left>
            <a:ln>
              <a:noFill/>
            </a:ln>
          </a:left>
          <a:right>
            <a:ln>
              <a:noFill/>
            </a:ln>
          </a:right>
          <a:top>
            <a:ln>
              <a:noFill/>
            </a:ln>
          </a:top>
          <a:bottom>
            <a:ln w="10000">
              <a:solidFill>
                <a:srgbClr val="E1E1E1">
                  <a:alpha val="100000"/>
                </a:srgbClr>
              </a:solidFill>
            </a:ln>
          </a:bottom>
          <a:insideH>
            <a:ln w="10000">
              <a:solidFill>
                <a:srgbClr val="E1E1E1">
                  <a:alpha val="100000"/>
                </a:srgbClr>
              </a:solidFill>
            </a:ln>
          </a:insideH>
          <a:insideV>
            <a:ln>
              <a:noFill/>
            </a:ln>
          </a:insideV>
          <a:tl2br>
            <a:ln>
              <a:noFill/>
            </a:ln>
          </a:tl2br>
          <a:tr2bl>
            <a:ln>
              <a:noFill/>
            </a:ln>
          </a:tr2bl>
        </a:tcBdr>
        <a:fill>
          <a:solidFill>
            <a:srgbClr val="FFFFFF">
              <a:alpha val="100000"/>
            </a:srgbClr>
          </a:solidFill>
        </a:fill>
      </a:tcStyle>
    </a:wholeTbl>
    <a:lastRow>
      <a:tcTxStyle b="off" i="off">
        <a:fontRef idx="minor"/>
        <a:srgbClr val="333333">
          <a:alpha val="100000"/>
        </a:srgbClr>
      </a:tcTxStyle>
      <a:tcStyle>
        <a:tcBdr/>
        <a:fill>
          <a:solidFill>
            <a:srgbClr val="E1E1E1">
              <a:alpha val="100000"/>
            </a:srgbClr>
          </a:solidFill>
        </a:fill>
      </a:tcStyle>
    </a:lastRow>
    <a:firstRow>
      <a:tcTxStyle b="off" i="off">
        <a:fontRef idx="minor"/>
        <a:srgbClr val="FFFFFF">
          <a:alpha val="100000"/>
        </a:srgbClr>
      </a:tcTxStyle>
      <a:tcStyle>
        <a:tcBdr/>
        <a:fill>
          <a:solidFill>
            <a:srgbClr val="FF6200"/>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1" autoAdjust="0"/>
    <p:restoredTop sz="96494" autoAdjust="0"/>
  </p:normalViewPr>
  <p:slideViewPr>
    <p:cSldViewPr snapToGrid="0" showGuides="1">
      <p:cViewPr>
        <p:scale>
          <a:sx n="120" d="100"/>
          <a:sy n="120" d="100"/>
        </p:scale>
        <p:origin x="272" y="328"/>
      </p:cViewPr>
      <p:guideLst/>
    </p:cSldViewPr>
  </p:slideViewPr>
  <p:outlineViewPr>
    <p:cViewPr>
      <p:scale>
        <a:sx n="33" d="100"/>
        <a:sy n="33" d="100"/>
      </p:scale>
      <p:origin x="0" y="-16206"/>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0" d="100"/>
          <a:sy n="80" d="100"/>
        </p:scale>
        <p:origin x="391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ags" Target="tags/tag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nu, M. (Maria)" userId="5b6ee172-41d1-425d-8de7-1aa0577155bb" providerId="ADAL" clId="{F60CEAC0-5A3C-47F4-B4F1-DE68377BBF23}"/>
    <pc:docChg chg="delSld">
      <pc:chgData name="Jianu, M. (Maria)" userId="5b6ee172-41d1-425d-8de7-1aa0577155bb" providerId="ADAL" clId="{F60CEAC0-5A3C-47F4-B4F1-DE68377BBF23}" dt="2022-04-11T07:36:45.836" v="0" actId="2696"/>
      <pc:docMkLst>
        <pc:docMk/>
      </pc:docMkLst>
      <pc:sldChg chg="del">
        <pc:chgData name="Jianu, M. (Maria)" userId="5b6ee172-41d1-425d-8de7-1aa0577155bb" providerId="ADAL" clId="{F60CEAC0-5A3C-47F4-B4F1-DE68377BBF23}" dt="2022-04-11T07:36:45.836" v="0" actId="2696"/>
        <pc:sldMkLst>
          <pc:docMk/>
          <pc:sldMk cId="3065978484" sldId="295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ING Me" pitchFamily="2"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latin typeface="ING Me" pitchFamily="2" charset="0"/>
              </a:rPr>
              <a:t>18/04/2022</a:t>
            </a:fld>
            <a:endParaRPr lang="en-GB">
              <a:latin typeface="ING Me" pitchFamily="2"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ING Me" pitchFamily="2" charset="0"/>
            </a:endParaRPr>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dirty="0"/>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18/04/2022</a:t>
            </a:fld>
            <a:endParaRPr lang="en-GB"/>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dirty="0"/>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dirty="0"/>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762DFE1-544E-4AD0-8AE2-9ADF9877B110}" type="slidenum">
              <a:rPr lang="en-GB" smtClean="0"/>
              <a:pPr/>
              <a:t>1</a:t>
            </a:fld>
            <a:endParaRPr lang="en-GB" dirty="0"/>
          </a:p>
        </p:txBody>
      </p:sp>
    </p:spTree>
    <p:extLst>
      <p:ext uri="{BB962C8B-B14F-4D97-AF65-F5344CB8AC3E}">
        <p14:creationId xmlns:p14="http://schemas.microsoft.com/office/powerpoint/2010/main" val="2864690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12</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r>
              <a:rPr lang="en-GB" dirty="0"/>
              <a:t>SCC = </a:t>
            </a:r>
            <a:r>
              <a:rPr lang="en-GB" dirty="0" err="1"/>
              <a:t>intergam</a:t>
            </a:r>
            <a:r>
              <a:rPr lang="en-GB" dirty="0"/>
              <a:t> cate o </a:t>
            </a:r>
            <a:r>
              <a:rPr lang="en-GB" dirty="0" err="1"/>
              <a:t>bucata</a:t>
            </a:r>
            <a:r>
              <a:rPr lang="en-GB" dirty="0"/>
              <a:t> mica de cod pe rand, nu big chunks</a:t>
            </a:r>
          </a:p>
          <a:p>
            <a:r>
              <a:rPr lang="en-GB" dirty="0"/>
              <a:t>FI = </a:t>
            </a:r>
            <a:r>
              <a:rPr lang="en-GB" dirty="0" err="1"/>
              <a:t>atunci</a:t>
            </a:r>
            <a:r>
              <a:rPr lang="en-GB" dirty="0"/>
              <a:t> </a:t>
            </a:r>
            <a:r>
              <a:rPr lang="en-GB" dirty="0" err="1"/>
              <a:t>cand</a:t>
            </a:r>
            <a:r>
              <a:rPr lang="en-GB" dirty="0"/>
              <a:t> </a:t>
            </a:r>
            <a:r>
              <a:rPr lang="en-GB" dirty="0" err="1"/>
              <a:t>avem</a:t>
            </a:r>
            <a:r>
              <a:rPr lang="en-GB" dirty="0"/>
              <a:t> un system CI/CD </a:t>
            </a:r>
            <a:r>
              <a:rPr lang="en-GB" dirty="0" err="1"/>
              <a:t>gasim</a:t>
            </a:r>
            <a:r>
              <a:rPr lang="en-GB" dirty="0"/>
              <a:t> bug-</a:t>
            </a:r>
            <a:r>
              <a:rPr lang="en-GB" dirty="0" err="1"/>
              <a:t>uri</a:t>
            </a:r>
            <a:r>
              <a:rPr lang="en-GB" dirty="0"/>
              <a:t> </a:t>
            </a:r>
            <a:r>
              <a:rPr lang="en-GB" dirty="0" err="1"/>
              <a:t>mai</a:t>
            </a:r>
            <a:r>
              <a:rPr lang="en-GB" dirty="0"/>
              <a:t> </a:t>
            </a:r>
            <a:r>
              <a:rPr lang="en-GB" dirty="0" err="1"/>
              <a:t>repede</a:t>
            </a:r>
            <a:r>
              <a:rPr lang="en-GB" dirty="0"/>
              <a:t>, </a:t>
            </a:r>
            <a:r>
              <a:rPr lang="en-GB" dirty="0" err="1"/>
              <a:t>rezolvam</a:t>
            </a:r>
            <a:r>
              <a:rPr lang="en-GB" dirty="0"/>
              <a:t> bug-ul </a:t>
            </a:r>
            <a:r>
              <a:rPr lang="en-GB" dirty="0" err="1"/>
              <a:t>mai</a:t>
            </a:r>
            <a:r>
              <a:rPr lang="en-GB" dirty="0"/>
              <a:t> </a:t>
            </a:r>
            <a:r>
              <a:rPr lang="en-GB" dirty="0" err="1"/>
              <a:t>repde</a:t>
            </a:r>
            <a:endParaRPr lang="en-GB" dirty="0"/>
          </a:p>
          <a:p>
            <a:r>
              <a:rPr lang="en-GB" dirty="0"/>
              <a:t>MTTR = </a:t>
            </a:r>
            <a:r>
              <a:rPr lang="en-GB" dirty="0" err="1"/>
              <a:t>timpul</a:t>
            </a:r>
            <a:r>
              <a:rPr lang="en-GB" dirty="0"/>
              <a:t> de la </a:t>
            </a:r>
            <a:r>
              <a:rPr lang="en-GB" dirty="0" err="1"/>
              <a:t>momentul</a:t>
            </a:r>
            <a:r>
              <a:rPr lang="en-GB" dirty="0"/>
              <a:t> </a:t>
            </a:r>
            <a:r>
              <a:rPr lang="en-GB" dirty="0" err="1"/>
              <a:t>cand</a:t>
            </a:r>
            <a:r>
              <a:rPr lang="en-GB" dirty="0"/>
              <a:t> </a:t>
            </a:r>
            <a:r>
              <a:rPr lang="en-GB" dirty="0" err="1"/>
              <a:t>detectam</a:t>
            </a:r>
            <a:r>
              <a:rPr lang="en-GB" dirty="0"/>
              <a:t> </a:t>
            </a:r>
            <a:r>
              <a:rPr lang="en-GB" dirty="0" err="1"/>
              <a:t>problema</a:t>
            </a:r>
            <a:r>
              <a:rPr lang="en-GB" dirty="0"/>
              <a:t> </a:t>
            </a:r>
            <a:r>
              <a:rPr lang="en-GB" dirty="0" err="1"/>
              <a:t>pana</a:t>
            </a:r>
            <a:r>
              <a:rPr lang="en-GB" dirty="0"/>
              <a:t> </a:t>
            </a:r>
            <a:r>
              <a:rPr lang="en-GB" dirty="0" err="1"/>
              <a:t>cand</a:t>
            </a:r>
            <a:r>
              <a:rPr lang="en-GB" dirty="0"/>
              <a:t> o </a:t>
            </a:r>
            <a:r>
              <a:rPr lang="en-GB" dirty="0" err="1"/>
              <a:t>rezolvam</a:t>
            </a:r>
            <a:r>
              <a:rPr lang="en-GB" dirty="0"/>
              <a:t> =&gt; CI/CD reduce </a:t>
            </a:r>
            <a:r>
              <a:rPr lang="en-GB" dirty="0" err="1"/>
              <a:t>aceasta</a:t>
            </a:r>
            <a:r>
              <a:rPr lang="en-GB" dirty="0"/>
              <a:t> </a:t>
            </a:r>
            <a:r>
              <a:rPr lang="en-GB" dirty="0" err="1"/>
              <a:t>bucata</a:t>
            </a:r>
            <a:r>
              <a:rPr lang="en-GB" dirty="0"/>
              <a:t> de </a:t>
            </a:r>
            <a:r>
              <a:rPr lang="en-GB" dirty="0" err="1"/>
              <a:t>timp</a:t>
            </a:r>
            <a:endParaRPr lang="en-GB" dirty="0"/>
          </a:p>
          <a:p>
            <a:r>
              <a:rPr lang="en-GB" dirty="0"/>
              <a:t>FRR = </a:t>
            </a:r>
            <a:r>
              <a:rPr lang="en-GB" dirty="0" err="1"/>
              <a:t>avand</a:t>
            </a:r>
            <a:r>
              <a:rPr lang="en-GB" dirty="0"/>
              <a:t> in </a:t>
            </a:r>
            <a:r>
              <a:rPr lang="en-GB" dirty="0" err="1"/>
              <a:t>vedere</a:t>
            </a:r>
            <a:r>
              <a:rPr lang="en-GB" dirty="0"/>
              <a:t> ca </a:t>
            </a:r>
            <a:r>
              <a:rPr lang="en-GB" dirty="0" err="1"/>
              <a:t>problemele</a:t>
            </a:r>
            <a:r>
              <a:rPr lang="en-GB" dirty="0"/>
              <a:t> sunt </a:t>
            </a:r>
            <a:r>
              <a:rPr lang="en-GB" dirty="0" err="1"/>
              <a:t>detectata</a:t>
            </a:r>
            <a:r>
              <a:rPr lang="en-GB" dirty="0"/>
              <a:t> </a:t>
            </a:r>
            <a:r>
              <a:rPr lang="en-GB" dirty="0" err="1"/>
              <a:t>si</a:t>
            </a:r>
            <a:r>
              <a:rPr lang="en-GB" dirty="0"/>
              <a:t> fix-</a:t>
            </a:r>
            <a:r>
              <a:rPr lang="en-GB" dirty="0" err="1"/>
              <a:t>uite</a:t>
            </a:r>
            <a:r>
              <a:rPr lang="en-GB" dirty="0"/>
              <a:t> </a:t>
            </a:r>
            <a:r>
              <a:rPr lang="en-GB" dirty="0" err="1"/>
              <a:t>mai</a:t>
            </a:r>
            <a:r>
              <a:rPr lang="en-GB" dirty="0"/>
              <a:t> </a:t>
            </a:r>
            <a:r>
              <a:rPr lang="en-GB" dirty="0" err="1"/>
              <a:t>repede</a:t>
            </a:r>
            <a:r>
              <a:rPr lang="en-GB" dirty="0"/>
              <a:t>, </a:t>
            </a:r>
            <a:r>
              <a:rPr lang="en-GB" dirty="0" err="1"/>
              <a:t>putems</a:t>
            </a:r>
            <a:r>
              <a:rPr lang="en-GB" dirty="0"/>
              <a:t> a </a:t>
            </a:r>
            <a:r>
              <a:rPr lang="en-GB" dirty="0" err="1"/>
              <a:t>facem</a:t>
            </a:r>
            <a:r>
              <a:rPr lang="en-GB" dirty="0"/>
              <a:t> </a:t>
            </a:r>
            <a:r>
              <a:rPr lang="en-GB" dirty="0" err="1"/>
              <a:t>si</a:t>
            </a:r>
            <a:r>
              <a:rPr lang="en-GB" dirty="0"/>
              <a:t> release-</a:t>
            </a:r>
            <a:r>
              <a:rPr lang="en-GB" dirty="0" err="1"/>
              <a:t>uri</a:t>
            </a:r>
            <a:r>
              <a:rPr lang="en-GB" dirty="0"/>
              <a:t> </a:t>
            </a:r>
            <a:r>
              <a:rPr lang="en-GB" dirty="0" err="1"/>
              <a:t>mai</a:t>
            </a:r>
            <a:r>
              <a:rPr lang="en-GB" dirty="0"/>
              <a:t> </a:t>
            </a:r>
            <a:r>
              <a:rPr lang="en-GB" dirty="0" err="1"/>
              <a:t>frecvente</a:t>
            </a:r>
            <a:endParaRPr lang="en-GB" dirty="0"/>
          </a:p>
          <a:p>
            <a:r>
              <a:rPr lang="en-GB" dirty="0"/>
              <a:t>.MTR = </a:t>
            </a:r>
            <a:r>
              <a:rPr lang="en-GB" dirty="0" err="1"/>
              <a:t>Testele</a:t>
            </a:r>
            <a:r>
              <a:rPr lang="en-GB" dirty="0"/>
              <a:t> din CI?CD se </a:t>
            </a:r>
            <a:r>
              <a:rPr lang="en-GB" dirty="0" err="1"/>
              <a:t>mai</a:t>
            </a:r>
            <a:r>
              <a:rPr lang="en-GB" dirty="0"/>
              <a:t> </a:t>
            </a:r>
            <a:r>
              <a:rPr lang="en-GB" dirty="0" err="1"/>
              <a:t>numestc</a:t>
            </a:r>
            <a:r>
              <a:rPr lang="en-GB" dirty="0"/>
              <a:t> </a:t>
            </a:r>
            <a:r>
              <a:rPr lang="en-GB" dirty="0" err="1"/>
              <a:t>si</a:t>
            </a:r>
            <a:r>
              <a:rPr lang="en-GB" dirty="0"/>
              <a:t> </a:t>
            </a:r>
            <a:r>
              <a:rPr lang="en-GB" dirty="0" err="1"/>
              <a:t>continuos</a:t>
            </a:r>
            <a:r>
              <a:rPr lang="en-GB" dirty="0"/>
              <a:t> reliability. </a:t>
            </a:r>
            <a:r>
              <a:rPr lang="en-GB" dirty="0" err="1"/>
              <a:t>Datorat</a:t>
            </a:r>
            <a:r>
              <a:rPr lang="en-GB" dirty="0"/>
              <a:t> de </a:t>
            </a:r>
            <a:r>
              <a:rPr lang="en-GB" dirty="0" err="1"/>
              <a:t>cerintele</a:t>
            </a:r>
            <a:r>
              <a:rPr lang="en-GB" dirty="0"/>
              <a:t> </a:t>
            </a:r>
            <a:r>
              <a:rPr lang="en-GB" dirty="0" err="1"/>
              <a:t>mai</a:t>
            </a:r>
            <a:r>
              <a:rPr lang="en-GB" dirty="0"/>
              <a:t> </a:t>
            </a:r>
            <a:r>
              <a:rPr lang="en-GB" dirty="0" err="1"/>
              <a:t>clare</a:t>
            </a:r>
            <a:r>
              <a:rPr lang="en-GB" dirty="0"/>
              <a:t> =&gt; </a:t>
            </a:r>
            <a:r>
              <a:rPr lang="en-GB" dirty="0" err="1"/>
              <a:t>testele</a:t>
            </a:r>
            <a:r>
              <a:rPr lang="en-GB" dirty="0"/>
              <a:t> </a:t>
            </a:r>
            <a:r>
              <a:rPr lang="en-GB" dirty="0" err="1"/>
              <a:t>devin</a:t>
            </a:r>
            <a:r>
              <a:rPr lang="en-GB" dirty="0"/>
              <a:t> </a:t>
            </a:r>
            <a:r>
              <a:rPr lang="en-GB" dirty="0" err="1"/>
              <a:t>mai</a:t>
            </a:r>
            <a:r>
              <a:rPr lang="en-GB" dirty="0"/>
              <a:t> </a:t>
            </a:r>
            <a:r>
              <a:rPr lang="en-GB" dirty="0" err="1"/>
              <a:t>clare</a:t>
            </a:r>
            <a:r>
              <a:rPr lang="en-GB" dirty="0"/>
              <a:t> </a:t>
            </a:r>
            <a:r>
              <a:rPr lang="en-GB" dirty="0" err="1"/>
              <a:t>si</a:t>
            </a:r>
            <a:r>
              <a:rPr lang="en-GB" dirty="0"/>
              <a:t> </a:t>
            </a:r>
            <a:r>
              <a:rPr lang="en-GB" dirty="0" err="1"/>
              <a:t>dau</a:t>
            </a:r>
            <a:r>
              <a:rPr lang="en-GB" dirty="0"/>
              <a:t> </a:t>
            </a:r>
            <a:r>
              <a:rPr lang="en-GB" dirty="0" err="1"/>
              <a:t>rezultate</a:t>
            </a:r>
            <a:r>
              <a:rPr lang="en-GB" dirty="0"/>
              <a:t> </a:t>
            </a:r>
            <a:r>
              <a:rPr lang="en-GB" dirty="0" err="1"/>
              <a:t>pozitiv</a:t>
            </a:r>
            <a:r>
              <a:rPr lang="en-GB" dirty="0"/>
              <a:t>/negative </a:t>
            </a:r>
            <a:r>
              <a:rPr lang="en-GB" dirty="0" err="1"/>
              <a:t>mult</a:t>
            </a:r>
            <a:r>
              <a:rPr lang="en-GB" dirty="0"/>
              <a:t> </a:t>
            </a:r>
            <a:r>
              <a:rPr lang="en-GB" dirty="0" err="1"/>
              <a:t>mai</a:t>
            </a:r>
            <a:r>
              <a:rPr lang="en-GB" dirty="0"/>
              <a:t> accurate</a:t>
            </a:r>
          </a:p>
        </p:txBody>
      </p:sp>
    </p:spTree>
    <p:extLst>
      <p:ext uri="{BB962C8B-B14F-4D97-AF65-F5344CB8AC3E}">
        <p14:creationId xmlns:p14="http://schemas.microsoft.com/office/powerpoint/2010/main" val="1822149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13</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r>
              <a:rPr lang="en-GB" dirty="0"/>
              <a:t>SCC = </a:t>
            </a:r>
            <a:r>
              <a:rPr lang="en-GB" dirty="0" err="1"/>
              <a:t>intergam</a:t>
            </a:r>
            <a:r>
              <a:rPr lang="en-GB" dirty="0"/>
              <a:t> cate o </a:t>
            </a:r>
            <a:r>
              <a:rPr lang="en-GB" dirty="0" err="1"/>
              <a:t>bucata</a:t>
            </a:r>
            <a:r>
              <a:rPr lang="en-GB" dirty="0"/>
              <a:t> mica de cod pe rand, nu big chunks</a:t>
            </a:r>
          </a:p>
          <a:p>
            <a:r>
              <a:rPr lang="en-GB" dirty="0"/>
              <a:t>FI = </a:t>
            </a:r>
            <a:r>
              <a:rPr lang="en-GB" dirty="0" err="1"/>
              <a:t>atunci</a:t>
            </a:r>
            <a:r>
              <a:rPr lang="en-GB" dirty="0"/>
              <a:t> </a:t>
            </a:r>
            <a:r>
              <a:rPr lang="en-GB" dirty="0" err="1"/>
              <a:t>cand</a:t>
            </a:r>
            <a:r>
              <a:rPr lang="en-GB" dirty="0"/>
              <a:t> </a:t>
            </a:r>
            <a:r>
              <a:rPr lang="en-GB" dirty="0" err="1"/>
              <a:t>avem</a:t>
            </a:r>
            <a:r>
              <a:rPr lang="en-GB" dirty="0"/>
              <a:t> un system CI/CD </a:t>
            </a:r>
            <a:r>
              <a:rPr lang="en-GB" dirty="0" err="1"/>
              <a:t>gasim</a:t>
            </a:r>
            <a:r>
              <a:rPr lang="en-GB" dirty="0"/>
              <a:t> bug-</a:t>
            </a:r>
            <a:r>
              <a:rPr lang="en-GB" dirty="0" err="1"/>
              <a:t>uri</a:t>
            </a:r>
            <a:r>
              <a:rPr lang="en-GB" dirty="0"/>
              <a:t> </a:t>
            </a:r>
            <a:r>
              <a:rPr lang="en-GB" dirty="0" err="1"/>
              <a:t>mai</a:t>
            </a:r>
            <a:r>
              <a:rPr lang="en-GB" dirty="0"/>
              <a:t> </a:t>
            </a:r>
            <a:r>
              <a:rPr lang="en-GB" dirty="0" err="1"/>
              <a:t>repede</a:t>
            </a:r>
            <a:r>
              <a:rPr lang="en-GB" dirty="0"/>
              <a:t>, </a:t>
            </a:r>
            <a:r>
              <a:rPr lang="en-GB" dirty="0" err="1"/>
              <a:t>rezolvam</a:t>
            </a:r>
            <a:r>
              <a:rPr lang="en-GB" dirty="0"/>
              <a:t> bug-ul </a:t>
            </a:r>
            <a:r>
              <a:rPr lang="en-GB" dirty="0" err="1"/>
              <a:t>mai</a:t>
            </a:r>
            <a:r>
              <a:rPr lang="en-GB" dirty="0"/>
              <a:t> </a:t>
            </a:r>
            <a:r>
              <a:rPr lang="en-GB" dirty="0" err="1"/>
              <a:t>repde</a:t>
            </a:r>
            <a:endParaRPr lang="en-GB" dirty="0"/>
          </a:p>
          <a:p>
            <a:r>
              <a:rPr lang="en-GB" dirty="0"/>
              <a:t>MTTR = </a:t>
            </a:r>
            <a:r>
              <a:rPr lang="en-GB" dirty="0" err="1"/>
              <a:t>timpul</a:t>
            </a:r>
            <a:r>
              <a:rPr lang="en-GB" dirty="0"/>
              <a:t> de la </a:t>
            </a:r>
            <a:r>
              <a:rPr lang="en-GB" dirty="0" err="1"/>
              <a:t>momentul</a:t>
            </a:r>
            <a:r>
              <a:rPr lang="en-GB" dirty="0"/>
              <a:t> </a:t>
            </a:r>
            <a:r>
              <a:rPr lang="en-GB" dirty="0" err="1"/>
              <a:t>cand</a:t>
            </a:r>
            <a:r>
              <a:rPr lang="en-GB" dirty="0"/>
              <a:t> </a:t>
            </a:r>
            <a:r>
              <a:rPr lang="en-GB" dirty="0" err="1"/>
              <a:t>detectam</a:t>
            </a:r>
            <a:r>
              <a:rPr lang="en-GB" dirty="0"/>
              <a:t> </a:t>
            </a:r>
            <a:r>
              <a:rPr lang="en-GB" dirty="0" err="1"/>
              <a:t>problema</a:t>
            </a:r>
            <a:r>
              <a:rPr lang="en-GB" dirty="0"/>
              <a:t> </a:t>
            </a:r>
            <a:r>
              <a:rPr lang="en-GB" dirty="0" err="1"/>
              <a:t>pana</a:t>
            </a:r>
            <a:r>
              <a:rPr lang="en-GB" dirty="0"/>
              <a:t> </a:t>
            </a:r>
            <a:r>
              <a:rPr lang="en-GB" dirty="0" err="1"/>
              <a:t>cand</a:t>
            </a:r>
            <a:r>
              <a:rPr lang="en-GB" dirty="0"/>
              <a:t> o </a:t>
            </a:r>
            <a:r>
              <a:rPr lang="en-GB" dirty="0" err="1"/>
              <a:t>rezolvam</a:t>
            </a:r>
            <a:r>
              <a:rPr lang="en-GB" dirty="0"/>
              <a:t> =&gt; CI/CD reduce </a:t>
            </a:r>
            <a:r>
              <a:rPr lang="en-GB" dirty="0" err="1"/>
              <a:t>aceasta</a:t>
            </a:r>
            <a:r>
              <a:rPr lang="en-GB" dirty="0"/>
              <a:t> </a:t>
            </a:r>
            <a:r>
              <a:rPr lang="en-GB" dirty="0" err="1"/>
              <a:t>bucata</a:t>
            </a:r>
            <a:r>
              <a:rPr lang="en-GB" dirty="0"/>
              <a:t> de </a:t>
            </a:r>
            <a:r>
              <a:rPr lang="en-GB" dirty="0" err="1"/>
              <a:t>timp</a:t>
            </a:r>
            <a:endParaRPr lang="en-GB" dirty="0"/>
          </a:p>
          <a:p>
            <a:r>
              <a:rPr lang="en-GB" dirty="0"/>
              <a:t>FRR = </a:t>
            </a:r>
            <a:r>
              <a:rPr lang="en-GB" dirty="0" err="1"/>
              <a:t>avand</a:t>
            </a:r>
            <a:r>
              <a:rPr lang="en-GB" dirty="0"/>
              <a:t> in </a:t>
            </a:r>
            <a:r>
              <a:rPr lang="en-GB" dirty="0" err="1"/>
              <a:t>vedere</a:t>
            </a:r>
            <a:r>
              <a:rPr lang="en-GB" dirty="0"/>
              <a:t> ca </a:t>
            </a:r>
            <a:r>
              <a:rPr lang="en-GB" dirty="0" err="1"/>
              <a:t>problemele</a:t>
            </a:r>
            <a:r>
              <a:rPr lang="en-GB" dirty="0"/>
              <a:t> sunt </a:t>
            </a:r>
            <a:r>
              <a:rPr lang="en-GB" dirty="0" err="1"/>
              <a:t>detectata</a:t>
            </a:r>
            <a:r>
              <a:rPr lang="en-GB" dirty="0"/>
              <a:t> </a:t>
            </a:r>
            <a:r>
              <a:rPr lang="en-GB" dirty="0" err="1"/>
              <a:t>si</a:t>
            </a:r>
            <a:r>
              <a:rPr lang="en-GB" dirty="0"/>
              <a:t> fix-</a:t>
            </a:r>
            <a:r>
              <a:rPr lang="en-GB" dirty="0" err="1"/>
              <a:t>uite</a:t>
            </a:r>
            <a:r>
              <a:rPr lang="en-GB" dirty="0"/>
              <a:t> </a:t>
            </a:r>
            <a:r>
              <a:rPr lang="en-GB" dirty="0" err="1"/>
              <a:t>mai</a:t>
            </a:r>
            <a:r>
              <a:rPr lang="en-GB" dirty="0"/>
              <a:t> </a:t>
            </a:r>
            <a:r>
              <a:rPr lang="en-GB" dirty="0" err="1"/>
              <a:t>repede</a:t>
            </a:r>
            <a:r>
              <a:rPr lang="en-GB" dirty="0"/>
              <a:t>, </a:t>
            </a:r>
            <a:r>
              <a:rPr lang="en-GB" dirty="0" err="1"/>
              <a:t>putems</a:t>
            </a:r>
            <a:r>
              <a:rPr lang="en-GB" dirty="0"/>
              <a:t> a </a:t>
            </a:r>
            <a:r>
              <a:rPr lang="en-GB" dirty="0" err="1"/>
              <a:t>facem</a:t>
            </a:r>
            <a:r>
              <a:rPr lang="en-GB" dirty="0"/>
              <a:t> </a:t>
            </a:r>
            <a:r>
              <a:rPr lang="en-GB" dirty="0" err="1"/>
              <a:t>si</a:t>
            </a:r>
            <a:r>
              <a:rPr lang="en-GB" dirty="0"/>
              <a:t> release-</a:t>
            </a:r>
            <a:r>
              <a:rPr lang="en-GB" dirty="0" err="1"/>
              <a:t>uri</a:t>
            </a:r>
            <a:r>
              <a:rPr lang="en-GB" dirty="0"/>
              <a:t> </a:t>
            </a:r>
            <a:r>
              <a:rPr lang="en-GB" dirty="0" err="1"/>
              <a:t>mai</a:t>
            </a:r>
            <a:r>
              <a:rPr lang="en-GB" dirty="0"/>
              <a:t> </a:t>
            </a:r>
            <a:r>
              <a:rPr lang="en-GB" dirty="0" err="1"/>
              <a:t>frecvente</a:t>
            </a:r>
            <a:endParaRPr lang="en-GB" dirty="0"/>
          </a:p>
          <a:p>
            <a:r>
              <a:rPr lang="en-GB" dirty="0"/>
              <a:t>.MTR = </a:t>
            </a:r>
            <a:r>
              <a:rPr lang="en-GB" dirty="0" err="1"/>
              <a:t>Testele</a:t>
            </a:r>
            <a:r>
              <a:rPr lang="en-GB" dirty="0"/>
              <a:t> din CI?CD se </a:t>
            </a:r>
            <a:r>
              <a:rPr lang="en-GB" dirty="0" err="1"/>
              <a:t>mai</a:t>
            </a:r>
            <a:r>
              <a:rPr lang="en-GB" dirty="0"/>
              <a:t> </a:t>
            </a:r>
            <a:r>
              <a:rPr lang="en-GB" dirty="0" err="1"/>
              <a:t>numestc</a:t>
            </a:r>
            <a:r>
              <a:rPr lang="en-GB" dirty="0"/>
              <a:t> </a:t>
            </a:r>
            <a:r>
              <a:rPr lang="en-GB" dirty="0" err="1"/>
              <a:t>si</a:t>
            </a:r>
            <a:r>
              <a:rPr lang="en-GB" dirty="0"/>
              <a:t> </a:t>
            </a:r>
            <a:r>
              <a:rPr lang="en-GB" dirty="0" err="1"/>
              <a:t>continuos</a:t>
            </a:r>
            <a:r>
              <a:rPr lang="en-GB" dirty="0"/>
              <a:t> reliability. </a:t>
            </a:r>
            <a:r>
              <a:rPr lang="en-GB" dirty="0" err="1"/>
              <a:t>Datorat</a:t>
            </a:r>
            <a:r>
              <a:rPr lang="en-GB" dirty="0"/>
              <a:t> de </a:t>
            </a:r>
            <a:r>
              <a:rPr lang="en-GB" dirty="0" err="1"/>
              <a:t>cerintele</a:t>
            </a:r>
            <a:r>
              <a:rPr lang="en-GB" dirty="0"/>
              <a:t> </a:t>
            </a:r>
            <a:r>
              <a:rPr lang="en-GB" dirty="0" err="1"/>
              <a:t>mai</a:t>
            </a:r>
            <a:r>
              <a:rPr lang="en-GB" dirty="0"/>
              <a:t> </a:t>
            </a:r>
            <a:r>
              <a:rPr lang="en-GB" dirty="0" err="1"/>
              <a:t>clare</a:t>
            </a:r>
            <a:r>
              <a:rPr lang="en-GB" dirty="0"/>
              <a:t> =&gt; </a:t>
            </a:r>
            <a:r>
              <a:rPr lang="en-GB" dirty="0" err="1"/>
              <a:t>testele</a:t>
            </a:r>
            <a:r>
              <a:rPr lang="en-GB" dirty="0"/>
              <a:t> </a:t>
            </a:r>
            <a:r>
              <a:rPr lang="en-GB" dirty="0" err="1"/>
              <a:t>devin</a:t>
            </a:r>
            <a:r>
              <a:rPr lang="en-GB" dirty="0"/>
              <a:t> </a:t>
            </a:r>
            <a:r>
              <a:rPr lang="en-GB" dirty="0" err="1"/>
              <a:t>mai</a:t>
            </a:r>
            <a:r>
              <a:rPr lang="en-GB" dirty="0"/>
              <a:t> </a:t>
            </a:r>
            <a:r>
              <a:rPr lang="en-GB" dirty="0" err="1"/>
              <a:t>clare</a:t>
            </a:r>
            <a:r>
              <a:rPr lang="en-GB" dirty="0"/>
              <a:t> </a:t>
            </a:r>
            <a:r>
              <a:rPr lang="en-GB" dirty="0" err="1"/>
              <a:t>si</a:t>
            </a:r>
            <a:r>
              <a:rPr lang="en-GB" dirty="0"/>
              <a:t> </a:t>
            </a:r>
            <a:r>
              <a:rPr lang="en-GB" dirty="0" err="1"/>
              <a:t>dau</a:t>
            </a:r>
            <a:r>
              <a:rPr lang="en-GB" dirty="0"/>
              <a:t> </a:t>
            </a:r>
            <a:r>
              <a:rPr lang="en-GB" dirty="0" err="1"/>
              <a:t>rezultate</a:t>
            </a:r>
            <a:r>
              <a:rPr lang="en-GB" dirty="0"/>
              <a:t> </a:t>
            </a:r>
            <a:r>
              <a:rPr lang="en-GB" dirty="0" err="1"/>
              <a:t>pozitiv</a:t>
            </a:r>
            <a:r>
              <a:rPr lang="en-GB" dirty="0"/>
              <a:t>/negative </a:t>
            </a:r>
            <a:r>
              <a:rPr lang="en-GB" dirty="0" err="1"/>
              <a:t>mult</a:t>
            </a:r>
            <a:r>
              <a:rPr lang="en-GB" dirty="0"/>
              <a:t> </a:t>
            </a:r>
            <a:r>
              <a:rPr lang="en-GB" dirty="0" err="1"/>
              <a:t>mai</a:t>
            </a:r>
            <a:r>
              <a:rPr lang="en-GB" dirty="0"/>
              <a:t> accurate</a:t>
            </a:r>
          </a:p>
        </p:txBody>
      </p:sp>
    </p:spTree>
    <p:extLst>
      <p:ext uri="{BB962C8B-B14F-4D97-AF65-F5344CB8AC3E}">
        <p14:creationId xmlns:p14="http://schemas.microsoft.com/office/powerpoint/2010/main" val="2361124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14</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r>
              <a:rPr lang="en-GB" dirty="0"/>
              <a:t>SCC = </a:t>
            </a:r>
            <a:r>
              <a:rPr lang="en-GB" dirty="0" err="1"/>
              <a:t>intergam</a:t>
            </a:r>
            <a:r>
              <a:rPr lang="en-GB" dirty="0"/>
              <a:t> cate o </a:t>
            </a:r>
            <a:r>
              <a:rPr lang="en-GB" dirty="0" err="1"/>
              <a:t>bucata</a:t>
            </a:r>
            <a:r>
              <a:rPr lang="en-GB" dirty="0"/>
              <a:t> mica de cod pe rand, nu big chunks</a:t>
            </a:r>
          </a:p>
          <a:p>
            <a:r>
              <a:rPr lang="en-GB" dirty="0"/>
              <a:t>FI = </a:t>
            </a:r>
            <a:r>
              <a:rPr lang="en-GB" dirty="0" err="1"/>
              <a:t>atunci</a:t>
            </a:r>
            <a:r>
              <a:rPr lang="en-GB" dirty="0"/>
              <a:t> </a:t>
            </a:r>
            <a:r>
              <a:rPr lang="en-GB" dirty="0" err="1"/>
              <a:t>cand</a:t>
            </a:r>
            <a:r>
              <a:rPr lang="en-GB" dirty="0"/>
              <a:t> </a:t>
            </a:r>
            <a:r>
              <a:rPr lang="en-GB" dirty="0" err="1"/>
              <a:t>avem</a:t>
            </a:r>
            <a:r>
              <a:rPr lang="en-GB" dirty="0"/>
              <a:t> un system CI/CD </a:t>
            </a:r>
            <a:r>
              <a:rPr lang="en-GB" dirty="0" err="1"/>
              <a:t>gasim</a:t>
            </a:r>
            <a:r>
              <a:rPr lang="en-GB" dirty="0"/>
              <a:t> bug-</a:t>
            </a:r>
            <a:r>
              <a:rPr lang="en-GB" dirty="0" err="1"/>
              <a:t>uri</a:t>
            </a:r>
            <a:r>
              <a:rPr lang="en-GB" dirty="0"/>
              <a:t> </a:t>
            </a:r>
            <a:r>
              <a:rPr lang="en-GB" dirty="0" err="1"/>
              <a:t>mai</a:t>
            </a:r>
            <a:r>
              <a:rPr lang="en-GB" dirty="0"/>
              <a:t> </a:t>
            </a:r>
            <a:r>
              <a:rPr lang="en-GB" dirty="0" err="1"/>
              <a:t>repede</a:t>
            </a:r>
            <a:r>
              <a:rPr lang="en-GB" dirty="0"/>
              <a:t>, </a:t>
            </a:r>
            <a:r>
              <a:rPr lang="en-GB" dirty="0" err="1"/>
              <a:t>rezolvam</a:t>
            </a:r>
            <a:r>
              <a:rPr lang="en-GB" dirty="0"/>
              <a:t> bug-ul </a:t>
            </a:r>
            <a:r>
              <a:rPr lang="en-GB" dirty="0" err="1"/>
              <a:t>mai</a:t>
            </a:r>
            <a:r>
              <a:rPr lang="en-GB" dirty="0"/>
              <a:t> </a:t>
            </a:r>
            <a:r>
              <a:rPr lang="en-GB" dirty="0" err="1"/>
              <a:t>repde</a:t>
            </a:r>
            <a:endParaRPr lang="en-GB" dirty="0"/>
          </a:p>
          <a:p>
            <a:r>
              <a:rPr lang="en-GB" dirty="0"/>
              <a:t>MTTR = </a:t>
            </a:r>
            <a:r>
              <a:rPr lang="en-GB" dirty="0" err="1"/>
              <a:t>timpul</a:t>
            </a:r>
            <a:r>
              <a:rPr lang="en-GB" dirty="0"/>
              <a:t> de la </a:t>
            </a:r>
            <a:r>
              <a:rPr lang="en-GB" dirty="0" err="1"/>
              <a:t>momentul</a:t>
            </a:r>
            <a:r>
              <a:rPr lang="en-GB" dirty="0"/>
              <a:t> </a:t>
            </a:r>
            <a:r>
              <a:rPr lang="en-GB" dirty="0" err="1"/>
              <a:t>cand</a:t>
            </a:r>
            <a:r>
              <a:rPr lang="en-GB" dirty="0"/>
              <a:t> </a:t>
            </a:r>
            <a:r>
              <a:rPr lang="en-GB" dirty="0" err="1"/>
              <a:t>detectam</a:t>
            </a:r>
            <a:r>
              <a:rPr lang="en-GB" dirty="0"/>
              <a:t> </a:t>
            </a:r>
            <a:r>
              <a:rPr lang="en-GB" dirty="0" err="1"/>
              <a:t>problema</a:t>
            </a:r>
            <a:r>
              <a:rPr lang="en-GB" dirty="0"/>
              <a:t> </a:t>
            </a:r>
            <a:r>
              <a:rPr lang="en-GB" dirty="0" err="1"/>
              <a:t>pana</a:t>
            </a:r>
            <a:r>
              <a:rPr lang="en-GB" dirty="0"/>
              <a:t> </a:t>
            </a:r>
            <a:r>
              <a:rPr lang="en-GB" dirty="0" err="1"/>
              <a:t>cand</a:t>
            </a:r>
            <a:r>
              <a:rPr lang="en-GB" dirty="0"/>
              <a:t> o </a:t>
            </a:r>
            <a:r>
              <a:rPr lang="en-GB" dirty="0" err="1"/>
              <a:t>rezolvam</a:t>
            </a:r>
            <a:r>
              <a:rPr lang="en-GB" dirty="0"/>
              <a:t> =&gt; CI/CD reduce </a:t>
            </a:r>
            <a:r>
              <a:rPr lang="en-GB" dirty="0" err="1"/>
              <a:t>aceasta</a:t>
            </a:r>
            <a:r>
              <a:rPr lang="en-GB" dirty="0"/>
              <a:t> </a:t>
            </a:r>
            <a:r>
              <a:rPr lang="en-GB" dirty="0" err="1"/>
              <a:t>bucata</a:t>
            </a:r>
            <a:r>
              <a:rPr lang="en-GB" dirty="0"/>
              <a:t> de </a:t>
            </a:r>
            <a:r>
              <a:rPr lang="en-GB" dirty="0" err="1"/>
              <a:t>timp</a:t>
            </a:r>
            <a:endParaRPr lang="en-GB" dirty="0"/>
          </a:p>
          <a:p>
            <a:r>
              <a:rPr lang="en-GB" dirty="0"/>
              <a:t>FRR = </a:t>
            </a:r>
            <a:r>
              <a:rPr lang="en-GB" dirty="0" err="1"/>
              <a:t>avand</a:t>
            </a:r>
            <a:r>
              <a:rPr lang="en-GB" dirty="0"/>
              <a:t> in </a:t>
            </a:r>
            <a:r>
              <a:rPr lang="en-GB" dirty="0" err="1"/>
              <a:t>vedere</a:t>
            </a:r>
            <a:r>
              <a:rPr lang="en-GB" dirty="0"/>
              <a:t> ca </a:t>
            </a:r>
            <a:r>
              <a:rPr lang="en-GB" dirty="0" err="1"/>
              <a:t>problemele</a:t>
            </a:r>
            <a:r>
              <a:rPr lang="en-GB" dirty="0"/>
              <a:t> sunt </a:t>
            </a:r>
            <a:r>
              <a:rPr lang="en-GB" dirty="0" err="1"/>
              <a:t>detectata</a:t>
            </a:r>
            <a:r>
              <a:rPr lang="en-GB" dirty="0"/>
              <a:t> </a:t>
            </a:r>
            <a:r>
              <a:rPr lang="en-GB" dirty="0" err="1"/>
              <a:t>si</a:t>
            </a:r>
            <a:r>
              <a:rPr lang="en-GB" dirty="0"/>
              <a:t> fix-</a:t>
            </a:r>
            <a:r>
              <a:rPr lang="en-GB" dirty="0" err="1"/>
              <a:t>uite</a:t>
            </a:r>
            <a:r>
              <a:rPr lang="en-GB" dirty="0"/>
              <a:t> </a:t>
            </a:r>
            <a:r>
              <a:rPr lang="en-GB" dirty="0" err="1"/>
              <a:t>mai</a:t>
            </a:r>
            <a:r>
              <a:rPr lang="en-GB" dirty="0"/>
              <a:t> </a:t>
            </a:r>
            <a:r>
              <a:rPr lang="en-GB" dirty="0" err="1"/>
              <a:t>repede</a:t>
            </a:r>
            <a:r>
              <a:rPr lang="en-GB" dirty="0"/>
              <a:t>, </a:t>
            </a:r>
            <a:r>
              <a:rPr lang="en-GB" dirty="0" err="1"/>
              <a:t>putems</a:t>
            </a:r>
            <a:r>
              <a:rPr lang="en-GB" dirty="0"/>
              <a:t> a </a:t>
            </a:r>
            <a:r>
              <a:rPr lang="en-GB" dirty="0" err="1"/>
              <a:t>facem</a:t>
            </a:r>
            <a:r>
              <a:rPr lang="en-GB" dirty="0"/>
              <a:t> </a:t>
            </a:r>
            <a:r>
              <a:rPr lang="en-GB" dirty="0" err="1"/>
              <a:t>si</a:t>
            </a:r>
            <a:r>
              <a:rPr lang="en-GB" dirty="0"/>
              <a:t> release-</a:t>
            </a:r>
            <a:r>
              <a:rPr lang="en-GB" dirty="0" err="1"/>
              <a:t>uri</a:t>
            </a:r>
            <a:r>
              <a:rPr lang="en-GB" dirty="0"/>
              <a:t> </a:t>
            </a:r>
            <a:r>
              <a:rPr lang="en-GB" dirty="0" err="1"/>
              <a:t>mai</a:t>
            </a:r>
            <a:r>
              <a:rPr lang="en-GB" dirty="0"/>
              <a:t> </a:t>
            </a:r>
            <a:r>
              <a:rPr lang="en-GB" dirty="0" err="1"/>
              <a:t>frecvente</a:t>
            </a:r>
            <a:endParaRPr lang="en-GB" dirty="0"/>
          </a:p>
          <a:p>
            <a:r>
              <a:rPr lang="en-GB" dirty="0"/>
              <a:t>.MTR = </a:t>
            </a:r>
            <a:r>
              <a:rPr lang="en-GB" dirty="0" err="1"/>
              <a:t>Testele</a:t>
            </a:r>
            <a:r>
              <a:rPr lang="en-GB" dirty="0"/>
              <a:t> din CI?CD se </a:t>
            </a:r>
            <a:r>
              <a:rPr lang="en-GB" dirty="0" err="1"/>
              <a:t>mai</a:t>
            </a:r>
            <a:r>
              <a:rPr lang="en-GB" dirty="0"/>
              <a:t> </a:t>
            </a:r>
            <a:r>
              <a:rPr lang="en-GB" dirty="0" err="1"/>
              <a:t>numestc</a:t>
            </a:r>
            <a:r>
              <a:rPr lang="en-GB" dirty="0"/>
              <a:t> </a:t>
            </a:r>
            <a:r>
              <a:rPr lang="en-GB" dirty="0" err="1"/>
              <a:t>si</a:t>
            </a:r>
            <a:r>
              <a:rPr lang="en-GB" dirty="0"/>
              <a:t> </a:t>
            </a:r>
            <a:r>
              <a:rPr lang="en-GB" dirty="0" err="1"/>
              <a:t>continuos</a:t>
            </a:r>
            <a:r>
              <a:rPr lang="en-GB" dirty="0"/>
              <a:t> reliability. </a:t>
            </a:r>
            <a:r>
              <a:rPr lang="en-GB" dirty="0" err="1"/>
              <a:t>Datorat</a:t>
            </a:r>
            <a:r>
              <a:rPr lang="en-GB" dirty="0"/>
              <a:t> de </a:t>
            </a:r>
            <a:r>
              <a:rPr lang="en-GB" dirty="0" err="1"/>
              <a:t>cerintele</a:t>
            </a:r>
            <a:r>
              <a:rPr lang="en-GB" dirty="0"/>
              <a:t> </a:t>
            </a:r>
            <a:r>
              <a:rPr lang="en-GB" dirty="0" err="1"/>
              <a:t>mai</a:t>
            </a:r>
            <a:r>
              <a:rPr lang="en-GB" dirty="0"/>
              <a:t> </a:t>
            </a:r>
            <a:r>
              <a:rPr lang="en-GB" dirty="0" err="1"/>
              <a:t>clare</a:t>
            </a:r>
            <a:r>
              <a:rPr lang="en-GB" dirty="0"/>
              <a:t> =&gt; </a:t>
            </a:r>
            <a:r>
              <a:rPr lang="en-GB" dirty="0" err="1"/>
              <a:t>testele</a:t>
            </a:r>
            <a:r>
              <a:rPr lang="en-GB" dirty="0"/>
              <a:t> </a:t>
            </a:r>
            <a:r>
              <a:rPr lang="en-GB" dirty="0" err="1"/>
              <a:t>devin</a:t>
            </a:r>
            <a:r>
              <a:rPr lang="en-GB" dirty="0"/>
              <a:t> </a:t>
            </a:r>
            <a:r>
              <a:rPr lang="en-GB" dirty="0" err="1"/>
              <a:t>mai</a:t>
            </a:r>
            <a:r>
              <a:rPr lang="en-GB" dirty="0"/>
              <a:t> </a:t>
            </a:r>
            <a:r>
              <a:rPr lang="en-GB" dirty="0" err="1"/>
              <a:t>clare</a:t>
            </a:r>
            <a:r>
              <a:rPr lang="en-GB" dirty="0"/>
              <a:t> </a:t>
            </a:r>
            <a:r>
              <a:rPr lang="en-GB" dirty="0" err="1"/>
              <a:t>si</a:t>
            </a:r>
            <a:r>
              <a:rPr lang="en-GB" dirty="0"/>
              <a:t> </a:t>
            </a:r>
            <a:r>
              <a:rPr lang="en-GB" dirty="0" err="1"/>
              <a:t>dau</a:t>
            </a:r>
            <a:r>
              <a:rPr lang="en-GB" dirty="0"/>
              <a:t> </a:t>
            </a:r>
            <a:r>
              <a:rPr lang="en-GB" dirty="0" err="1"/>
              <a:t>rezultate</a:t>
            </a:r>
            <a:r>
              <a:rPr lang="en-GB" dirty="0"/>
              <a:t> </a:t>
            </a:r>
            <a:r>
              <a:rPr lang="en-GB" dirty="0" err="1"/>
              <a:t>pozitiv</a:t>
            </a:r>
            <a:r>
              <a:rPr lang="en-GB" dirty="0"/>
              <a:t>/negative </a:t>
            </a:r>
            <a:r>
              <a:rPr lang="en-GB" dirty="0" err="1"/>
              <a:t>mult</a:t>
            </a:r>
            <a:r>
              <a:rPr lang="en-GB" dirty="0"/>
              <a:t> </a:t>
            </a:r>
            <a:r>
              <a:rPr lang="en-GB" dirty="0" err="1"/>
              <a:t>mai</a:t>
            </a:r>
            <a:r>
              <a:rPr lang="en-GB" dirty="0"/>
              <a:t> accurate</a:t>
            </a:r>
          </a:p>
        </p:txBody>
      </p:sp>
    </p:spTree>
    <p:extLst>
      <p:ext uri="{BB962C8B-B14F-4D97-AF65-F5344CB8AC3E}">
        <p14:creationId xmlns:p14="http://schemas.microsoft.com/office/powerpoint/2010/main" val="3506745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2DFE1-544E-4AD0-8AE2-9ADF9877B110}" type="slidenum">
              <a:rPr kumimoji="0" lang="en-GB" sz="1000" b="0" i="0" u="none" strike="noStrike" kern="1200" cap="none" spc="0" normalizeH="0" baseline="0" noProof="0" smtClean="0">
                <a:ln>
                  <a:noFill/>
                </a:ln>
                <a:solidFill>
                  <a:srgbClr val="333333"/>
                </a:solidFill>
                <a:effectLst/>
                <a:uLnTx/>
                <a:uFillTx/>
                <a:latin typeface="ING M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000" b="0" i="0" u="none" strike="noStrike" kern="1200" cap="none" spc="0" normalizeH="0" baseline="0" noProof="0" dirty="0">
              <a:ln>
                <a:noFill/>
              </a:ln>
              <a:solidFill>
                <a:srgbClr val="333333"/>
              </a:solidFill>
              <a:effectLst/>
              <a:uLnTx/>
              <a:uFillTx/>
              <a:latin typeface="ING Me"/>
              <a:ea typeface="+mn-ea"/>
              <a:cs typeface="+mn-cs"/>
            </a:endParaRPr>
          </a:p>
        </p:txBody>
      </p:sp>
    </p:spTree>
    <p:extLst>
      <p:ext uri="{BB962C8B-B14F-4D97-AF65-F5344CB8AC3E}">
        <p14:creationId xmlns:p14="http://schemas.microsoft.com/office/powerpoint/2010/main" val="2624663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2</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3790563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3</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987517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6</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1742676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7</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r>
              <a:rPr lang="en-GB" dirty="0"/>
              <a:t>In </a:t>
            </a:r>
            <a:r>
              <a:rPr lang="en-GB" dirty="0" err="1"/>
              <a:t>principiu</a:t>
            </a:r>
            <a:r>
              <a:rPr lang="en-GB" dirty="0"/>
              <a:t>, practice </a:t>
            </a:r>
            <a:r>
              <a:rPr lang="en-GB" dirty="0" err="1"/>
              <a:t>pentru</a:t>
            </a:r>
            <a:r>
              <a:rPr lang="en-GB" dirty="0"/>
              <a:t> a </a:t>
            </a:r>
            <a:r>
              <a:rPr lang="en-GB" dirty="0" err="1"/>
              <a:t>scrie</a:t>
            </a:r>
            <a:r>
              <a:rPr lang="en-GB" dirty="0"/>
              <a:t> </a:t>
            </a:r>
            <a:r>
              <a:rPr lang="en-GB" dirty="0" err="1"/>
              <a:t>codul</a:t>
            </a:r>
            <a:r>
              <a:rPr lang="en-GB" dirty="0"/>
              <a:t> </a:t>
            </a:r>
            <a:r>
              <a:rPr lang="en-GB" dirty="0" err="1"/>
              <a:t>mai</a:t>
            </a:r>
            <a:r>
              <a:rPr lang="en-GB" dirty="0"/>
              <a:t> bine, </a:t>
            </a:r>
            <a:r>
              <a:rPr lang="en-GB" dirty="0" err="1"/>
              <a:t>mai</a:t>
            </a:r>
            <a:r>
              <a:rPr lang="en-GB" dirty="0"/>
              <a:t> safe </a:t>
            </a:r>
            <a:r>
              <a:rPr lang="en-GB" dirty="0" err="1"/>
              <a:t>si</a:t>
            </a:r>
            <a:r>
              <a:rPr lang="en-GB" dirty="0"/>
              <a:t> </a:t>
            </a:r>
            <a:r>
              <a:rPr lang="en-GB" dirty="0" err="1"/>
              <a:t>mai</a:t>
            </a:r>
            <a:r>
              <a:rPr lang="en-GB" dirty="0"/>
              <a:t> </a:t>
            </a:r>
            <a:r>
              <a:rPr lang="en-GB" dirty="0" err="1"/>
              <a:t>repede</a:t>
            </a:r>
            <a:r>
              <a:rPr lang="en-GB" dirty="0"/>
              <a:t>.</a:t>
            </a:r>
          </a:p>
          <a:p>
            <a:r>
              <a:rPr lang="en-GB" dirty="0"/>
              <a:t>Ci =&gt; </a:t>
            </a:r>
            <a:r>
              <a:rPr lang="en-GB" dirty="0" err="1"/>
              <a:t>integreaza</a:t>
            </a:r>
            <a:r>
              <a:rPr lang="en-GB" dirty="0"/>
              <a:t> </a:t>
            </a:r>
            <a:r>
              <a:rPr lang="en-GB" dirty="0" err="1"/>
              <a:t>codul</a:t>
            </a:r>
            <a:r>
              <a:rPr lang="en-GB" dirty="0"/>
              <a:t> </a:t>
            </a:r>
            <a:r>
              <a:rPr lang="en-GB" dirty="0" err="1"/>
              <a:t>intr</a:t>
            </a:r>
            <a:r>
              <a:rPr lang="en-GB" dirty="0"/>
              <a:t>-un </a:t>
            </a:r>
            <a:r>
              <a:rPr lang="en-GB" dirty="0" err="1"/>
              <a:t>singur</a:t>
            </a:r>
            <a:r>
              <a:rPr lang="en-GB" dirty="0"/>
              <a:t> repo, </a:t>
            </a:r>
            <a:r>
              <a:rPr lang="en-GB" dirty="0" err="1"/>
              <a:t>usor</a:t>
            </a:r>
            <a:r>
              <a:rPr lang="en-GB" dirty="0"/>
              <a:t> de </a:t>
            </a:r>
            <a:r>
              <a:rPr lang="en-GB" dirty="0" err="1"/>
              <a:t>accesat</a:t>
            </a:r>
            <a:r>
              <a:rPr lang="en-GB" dirty="0"/>
              <a:t> </a:t>
            </a:r>
            <a:r>
              <a:rPr lang="en-GB" dirty="0" err="1"/>
              <a:t>si</a:t>
            </a:r>
            <a:r>
              <a:rPr lang="en-GB" dirty="0"/>
              <a:t> de </a:t>
            </a:r>
            <a:r>
              <a:rPr lang="en-GB" dirty="0" err="1"/>
              <a:t>manageuit</a:t>
            </a:r>
            <a:endParaRPr lang="en-GB" dirty="0"/>
          </a:p>
          <a:p>
            <a:r>
              <a:rPr lang="en-GB" dirty="0"/>
              <a:t>Cd =&gt; </a:t>
            </a:r>
            <a:r>
              <a:rPr lang="en-GB" dirty="0" err="1"/>
              <a:t>drumul</a:t>
            </a:r>
            <a:r>
              <a:rPr lang="en-GB" dirty="0"/>
              <a:t> </a:t>
            </a:r>
            <a:r>
              <a:rPr lang="en-GB" dirty="0" err="1"/>
              <a:t>codului</a:t>
            </a:r>
            <a:r>
              <a:rPr lang="en-GB" dirty="0"/>
              <a:t> din repo in production</a:t>
            </a:r>
          </a:p>
        </p:txBody>
      </p:sp>
    </p:spTree>
    <p:extLst>
      <p:ext uri="{BB962C8B-B14F-4D97-AF65-F5344CB8AC3E}">
        <p14:creationId xmlns:p14="http://schemas.microsoft.com/office/powerpoint/2010/main" val="3547686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8</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000164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9</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19507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10</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pPr marL="342900" indent="-342900">
              <a:buAutoNum type="arabicPeriod"/>
            </a:pPr>
            <a:r>
              <a:rPr lang="en-GB" dirty="0"/>
              <a:t>Development = planning + coding (</a:t>
            </a:r>
            <a:r>
              <a:rPr lang="en-GB" dirty="0" err="1"/>
              <a:t>decidem</a:t>
            </a:r>
            <a:r>
              <a:rPr lang="en-GB" dirty="0"/>
              <a:t> cum </a:t>
            </a:r>
            <a:r>
              <a:rPr lang="en-GB" dirty="0" err="1"/>
              <a:t>va</a:t>
            </a:r>
            <a:r>
              <a:rPr lang="en-GB" dirty="0"/>
              <a:t> </a:t>
            </a:r>
            <a:r>
              <a:rPr lang="en-GB" dirty="0" err="1"/>
              <a:t>arata</a:t>
            </a:r>
            <a:r>
              <a:rPr lang="en-GB" dirty="0"/>
              <a:t> </a:t>
            </a:r>
            <a:r>
              <a:rPr lang="en-GB" dirty="0" err="1"/>
              <a:t>proiectul</a:t>
            </a:r>
            <a:r>
              <a:rPr lang="en-GB" dirty="0"/>
              <a:t>, nu </a:t>
            </a:r>
            <a:r>
              <a:rPr lang="en-GB" dirty="0" err="1"/>
              <a:t>avem</a:t>
            </a:r>
            <a:r>
              <a:rPr lang="en-GB" dirty="0"/>
              <a:t> tool-</a:t>
            </a:r>
            <a:r>
              <a:rPr lang="en-GB" dirty="0" err="1"/>
              <a:t>uri</a:t>
            </a:r>
            <a:r>
              <a:rPr lang="en-GB" dirty="0"/>
              <a:t> </a:t>
            </a:r>
            <a:r>
              <a:rPr lang="en-GB" dirty="0" err="1"/>
              <a:t>pentru</a:t>
            </a:r>
            <a:r>
              <a:rPr lang="en-GB" dirty="0"/>
              <a:t> planning, </a:t>
            </a:r>
            <a:r>
              <a:rPr lang="en-GB" dirty="0" err="1"/>
              <a:t>dar</a:t>
            </a:r>
            <a:r>
              <a:rPr lang="en-GB" dirty="0"/>
              <a:t> e </a:t>
            </a:r>
            <a:r>
              <a:rPr lang="en-GB" dirty="0" err="1"/>
              <a:t>obligatoriu</a:t>
            </a:r>
            <a:r>
              <a:rPr lang="en-GB" dirty="0"/>
              <a:t> </a:t>
            </a:r>
            <a:r>
              <a:rPr lang="en-GB" dirty="0" err="1"/>
              <a:t>sa</a:t>
            </a:r>
            <a:r>
              <a:rPr lang="en-GB" dirty="0"/>
              <a:t> </a:t>
            </a:r>
            <a:r>
              <a:rPr lang="en-GB" dirty="0" err="1"/>
              <a:t>folosim</a:t>
            </a:r>
            <a:r>
              <a:rPr lang="en-GB" dirty="0"/>
              <a:t> version control </a:t>
            </a:r>
            <a:r>
              <a:rPr lang="en-GB" dirty="0" err="1"/>
              <a:t>atunci</a:t>
            </a:r>
            <a:r>
              <a:rPr lang="en-GB" dirty="0"/>
              <a:t> </a:t>
            </a:r>
            <a:r>
              <a:rPr lang="en-GB" dirty="0" err="1"/>
              <a:t>cand</a:t>
            </a:r>
            <a:r>
              <a:rPr lang="en-GB" dirty="0"/>
              <a:t> </a:t>
            </a:r>
            <a:r>
              <a:rPr lang="en-GB" dirty="0" err="1"/>
              <a:t>scriem</a:t>
            </a:r>
            <a:r>
              <a:rPr lang="en-GB" dirty="0"/>
              <a:t> </a:t>
            </a:r>
            <a:r>
              <a:rPr lang="en-GB" dirty="0" err="1"/>
              <a:t>codul</a:t>
            </a:r>
            <a:r>
              <a:rPr lang="en-GB" dirty="0"/>
              <a:t> Git, JIRA, SVN etc.</a:t>
            </a:r>
          </a:p>
          <a:p>
            <a:pPr marL="342900" indent="-342900">
              <a:buAutoNum type="arabicPeriod"/>
            </a:pPr>
            <a:r>
              <a:rPr lang="en-GB" dirty="0" err="1"/>
              <a:t>Urmeaza</a:t>
            </a:r>
            <a:r>
              <a:rPr lang="en-GB" dirty="0"/>
              <a:t> </a:t>
            </a:r>
            <a:r>
              <a:rPr lang="en-GB" dirty="0" err="1"/>
              <a:t>partea</a:t>
            </a:r>
            <a:r>
              <a:rPr lang="en-GB" dirty="0"/>
              <a:t> de Build =&gt; se </a:t>
            </a:r>
            <a:r>
              <a:rPr lang="en-GB" dirty="0" err="1"/>
              <a:t>foloesc</a:t>
            </a:r>
            <a:r>
              <a:rPr lang="en-GB" dirty="0"/>
              <a:t> </a:t>
            </a:r>
            <a:r>
              <a:rPr lang="en-GB" dirty="0" err="1"/>
              <a:t>tooluri</a:t>
            </a:r>
            <a:r>
              <a:rPr lang="en-GB" dirty="0"/>
              <a:t> ca Maven </a:t>
            </a:r>
            <a:r>
              <a:rPr lang="en-GB" dirty="0" err="1"/>
              <a:t>pentru</a:t>
            </a:r>
            <a:r>
              <a:rPr lang="en-GB" dirty="0"/>
              <a:t> a </a:t>
            </a:r>
            <a:r>
              <a:rPr lang="en-GB" dirty="0" err="1"/>
              <a:t>buildui</a:t>
            </a:r>
            <a:r>
              <a:rPr lang="en-GB" dirty="0"/>
              <a:t> </a:t>
            </a:r>
            <a:r>
              <a:rPr lang="en-GB" dirty="0" err="1"/>
              <a:t>aplicatia</a:t>
            </a:r>
            <a:r>
              <a:rPr lang="en-GB" dirty="0"/>
              <a:t> </a:t>
            </a:r>
            <a:r>
              <a:rPr lang="en-GB" dirty="0" err="1"/>
              <a:t>si</a:t>
            </a:r>
            <a:r>
              <a:rPr lang="en-GB" dirty="0"/>
              <a:t> </a:t>
            </a:r>
            <a:r>
              <a:rPr lang="en-GB" dirty="0" err="1"/>
              <a:t>pentru</a:t>
            </a:r>
            <a:r>
              <a:rPr lang="en-GB" dirty="0"/>
              <a:t> a </a:t>
            </a:r>
            <a:r>
              <a:rPr lang="en-GB" dirty="0" err="1"/>
              <a:t>avea</a:t>
            </a:r>
            <a:r>
              <a:rPr lang="en-GB" dirty="0"/>
              <a:t> un </a:t>
            </a:r>
            <a:r>
              <a:rPr lang="en-GB" dirty="0" err="1"/>
              <a:t>executabil</a:t>
            </a:r>
            <a:r>
              <a:rPr lang="en-GB" dirty="0"/>
              <a:t> ca input </a:t>
            </a:r>
            <a:r>
              <a:rPr lang="en-GB" dirty="0" err="1"/>
              <a:t>pentru</a:t>
            </a:r>
            <a:r>
              <a:rPr lang="en-GB" dirty="0"/>
              <a:t> </a:t>
            </a:r>
            <a:r>
              <a:rPr lang="en-GB" dirty="0" err="1"/>
              <a:t>urmatoarele</a:t>
            </a:r>
            <a:r>
              <a:rPr lang="en-GB" dirty="0"/>
              <a:t> faze</a:t>
            </a:r>
          </a:p>
          <a:p>
            <a:pPr marL="342900" indent="-342900">
              <a:buAutoNum type="arabicPeriod"/>
            </a:pPr>
            <a:r>
              <a:rPr lang="en-GB" dirty="0"/>
              <a:t>Testing =&gt; tool-</a:t>
            </a:r>
            <a:r>
              <a:rPr lang="en-GB" dirty="0" err="1"/>
              <a:t>uri</a:t>
            </a:r>
            <a:r>
              <a:rPr lang="en-GB" dirty="0"/>
              <a:t> ca </a:t>
            </a:r>
            <a:r>
              <a:rPr lang="en-GB" dirty="0" err="1"/>
              <a:t>Selenium,TestNG</a:t>
            </a:r>
            <a:r>
              <a:rPr lang="en-GB" dirty="0"/>
              <a:t>, Junit sunt </a:t>
            </a:r>
            <a:r>
              <a:rPr lang="en-GB" dirty="0" err="1"/>
              <a:t>folosit</a:t>
            </a:r>
            <a:r>
              <a:rPr lang="en-GB" dirty="0"/>
              <a:t> de </a:t>
            </a:r>
            <a:r>
              <a:rPr lang="en-GB" dirty="0" err="1"/>
              <a:t>catre</a:t>
            </a:r>
            <a:r>
              <a:rPr lang="en-GB" dirty="0"/>
              <a:t> QAs </a:t>
            </a:r>
            <a:r>
              <a:rPr lang="en-GB" dirty="0" err="1"/>
              <a:t>pentru</a:t>
            </a:r>
            <a:r>
              <a:rPr lang="en-GB" dirty="0"/>
              <a:t> a </a:t>
            </a:r>
            <a:r>
              <a:rPr lang="en-GB" dirty="0" err="1"/>
              <a:t>testa</a:t>
            </a:r>
            <a:r>
              <a:rPr lang="en-GB" dirty="0"/>
              <a:t> in parallel </a:t>
            </a:r>
            <a:r>
              <a:rPr lang="en-GB" dirty="0" err="1"/>
              <a:t>parti</a:t>
            </a:r>
            <a:r>
              <a:rPr lang="en-GB" dirty="0"/>
              <a:t> specific din cod</a:t>
            </a:r>
          </a:p>
          <a:p>
            <a:pPr marL="342900" indent="-342900">
              <a:buAutoNum type="arabicPeriod"/>
            </a:pPr>
            <a:r>
              <a:rPr lang="en-GB" dirty="0"/>
              <a:t>INTEGRATION = </a:t>
            </a:r>
            <a:r>
              <a:rPr lang="en-GB" dirty="0" err="1"/>
              <a:t>inima</a:t>
            </a:r>
            <a:r>
              <a:rPr lang="en-GB" dirty="0"/>
              <a:t> </a:t>
            </a:r>
            <a:r>
              <a:rPr lang="en-GB" dirty="0" err="1"/>
              <a:t>ciclului</a:t>
            </a:r>
            <a:r>
              <a:rPr lang="en-GB" dirty="0"/>
              <a:t> de DevOps =&gt; </a:t>
            </a:r>
            <a:r>
              <a:rPr lang="en-GB" dirty="0" err="1"/>
              <a:t>devii</a:t>
            </a:r>
            <a:r>
              <a:rPr lang="en-GB" dirty="0"/>
              <a:t> merge-</a:t>
            </a:r>
            <a:r>
              <a:rPr lang="en-GB" dirty="0" err="1"/>
              <a:t>uiesc</a:t>
            </a:r>
            <a:r>
              <a:rPr lang="en-GB" dirty="0"/>
              <a:t> </a:t>
            </a:r>
            <a:r>
              <a:rPr lang="en-GB" dirty="0" err="1"/>
              <a:t>featureuri</a:t>
            </a:r>
            <a:r>
              <a:rPr lang="en-GB" dirty="0"/>
              <a:t> </a:t>
            </a:r>
            <a:r>
              <a:rPr lang="en-GB" dirty="0" err="1"/>
              <a:t>noi</a:t>
            </a:r>
            <a:r>
              <a:rPr lang="en-GB" dirty="0"/>
              <a:t> </a:t>
            </a:r>
            <a:r>
              <a:rPr lang="en-GB" dirty="0" err="1"/>
              <a:t>mai</a:t>
            </a:r>
            <a:r>
              <a:rPr lang="en-GB" dirty="0"/>
              <a:t> des, </a:t>
            </a:r>
            <a:r>
              <a:rPr lang="en-GB" dirty="0" err="1"/>
              <a:t>ele</a:t>
            </a:r>
            <a:r>
              <a:rPr lang="en-GB" dirty="0"/>
              <a:t> sunt </a:t>
            </a:r>
            <a:r>
              <a:rPr lang="en-GB" dirty="0" err="1"/>
              <a:t>testat</a:t>
            </a:r>
            <a:r>
              <a:rPr lang="en-GB" dirty="0"/>
              <a:t> in mod </a:t>
            </a:r>
            <a:r>
              <a:rPr lang="en-GB" dirty="0" err="1"/>
              <a:t>continuu</a:t>
            </a:r>
            <a:r>
              <a:rPr lang="en-GB" dirty="0"/>
              <a:t>. In general se </a:t>
            </a:r>
            <a:r>
              <a:rPr lang="en-GB" dirty="0" err="1"/>
              <a:t>foloseste</a:t>
            </a:r>
            <a:r>
              <a:rPr lang="en-GB" dirty="0"/>
              <a:t> Jenkins care </a:t>
            </a:r>
            <a:r>
              <a:rPr lang="en-GB" dirty="0" err="1"/>
              <a:t>detecteaza</a:t>
            </a:r>
            <a:r>
              <a:rPr lang="en-GB" dirty="0"/>
              <a:t> o </a:t>
            </a:r>
            <a:r>
              <a:rPr lang="en-GB" dirty="0" err="1"/>
              <a:t>schimbare</a:t>
            </a:r>
            <a:r>
              <a:rPr lang="en-GB" dirty="0"/>
              <a:t> in repo </a:t>
            </a:r>
            <a:r>
              <a:rPr lang="en-GB" dirty="0" err="1"/>
              <a:t>si</a:t>
            </a:r>
            <a:r>
              <a:rPr lang="en-GB" dirty="0"/>
              <a:t> </a:t>
            </a:r>
            <a:r>
              <a:rPr lang="en-GB" dirty="0" err="1"/>
              <a:t>pregateste</a:t>
            </a:r>
            <a:r>
              <a:rPr lang="en-GB" dirty="0"/>
              <a:t> un </a:t>
            </a:r>
            <a:r>
              <a:rPr lang="en-GB" dirty="0" err="1"/>
              <a:t>nou</a:t>
            </a:r>
            <a:r>
              <a:rPr lang="en-GB" dirty="0"/>
              <a:t> </a:t>
            </a:r>
            <a:r>
              <a:rPr lang="en-GB" dirty="0" err="1"/>
              <a:t>bild</a:t>
            </a:r>
            <a:r>
              <a:rPr lang="en-GB" dirty="0"/>
              <a:t> cu </a:t>
            </a:r>
            <a:r>
              <a:rPr lang="en-GB" dirty="0" err="1"/>
              <a:t>schimbarea</a:t>
            </a:r>
            <a:r>
              <a:rPr lang="en-GB" dirty="0"/>
              <a:t> in forma </a:t>
            </a:r>
            <a:r>
              <a:rPr lang="en-GB" dirty="0" err="1"/>
              <a:t>unui</a:t>
            </a:r>
            <a:r>
              <a:rPr lang="en-GB" dirty="0"/>
              <a:t> jar</a:t>
            </a:r>
          </a:p>
          <a:p>
            <a:pPr marL="342900" indent="-342900">
              <a:buAutoNum type="arabicPeriod"/>
            </a:pPr>
            <a:r>
              <a:rPr lang="en-GB" dirty="0"/>
              <a:t>DEPLOYMENT = </a:t>
            </a:r>
            <a:r>
              <a:rPr lang="en-GB" dirty="0" err="1"/>
              <a:t>codul</a:t>
            </a:r>
            <a:r>
              <a:rPr lang="en-GB" dirty="0"/>
              <a:t> </a:t>
            </a:r>
            <a:r>
              <a:rPr lang="en-GB" dirty="0" err="1"/>
              <a:t>este</a:t>
            </a:r>
            <a:r>
              <a:rPr lang="en-GB" dirty="0"/>
              <a:t> </a:t>
            </a:r>
            <a:r>
              <a:rPr lang="en-GB" dirty="0" err="1"/>
              <a:t>deploaiat</a:t>
            </a:r>
            <a:r>
              <a:rPr lang="en-GB" dirty="0"/>
              <a:t> in </a:t>
            </a:r>
            <a:r>
              <a:rPr lang="en-GB" dirty="0" err="1"/>
              <a:t>serverele</a:t>
            </a:r>
            <a:r>
              <a:rPr lang="en-GB" dirty="0"/>
              <a:t> de production cu </a:t>
            </a:r>
            <a:r>
              <a:rPr lang="en-GB" dirty="0" err="1"/>
              <a:t>tooluri</a:t>
            </a:r>
            <a:r>
              <a:rPr lang="en-GB" dirty="0"/>
              <a:t> ca chef, ansible etc. </a:t>
            </a:r>
          </a:p>
          <a:p>
            <a:pPr marL="342900" indent="-342900">
              <a:buAutoNum type="arabicPeriod"/>
            </a:pPr>
            <a:r>
              <a:rPr lang="en-GB" dirty="0"/>
              <a:t>Monitoring = </a:t>
            </a:r>
            <a:r>
              <a:rPr lang="en-GB" dirty="0" err="1"/>
              <a:t>aici</a:t>
            </a:r>
            <a:r>
              <a:rPr lang="en-GB" dirty="0"/>
              <a:t> de </a:t>
            </a:r>
            <a:r>
              <a:rPr lang="en-GB" dirty="0" err="1"/>
              <a:t>inregistreaza</a:t>
            </a:r>
            <a:r>
              <a:rPr lang="en-GB" dirty="0"/>
              <a:t> info </a:t>
            </a:r>
            <a:r>
              <a:rPr lang="en-GB" dirty="0" err="1"/>
              <a:t>vitale</a:t>
            </a:r>
            <a:r>
              <a:rPr lang="en-GB" dirty="0"/>
              <a:t> </a:t>
            </a:r>
            <a:r>
              <a:rPr lang="en-GB" dirty="0" err="1"/>
              <a:t>despre</a:t>
            </a:r>
            <a:r>
              <a:rPr lang="en-GB" dirty="0"/>
              <a:t> </a:t>
            </a:r>
            <a:r>
              <a:rPr lang="en-GB" dirty="0" err="1"/>
              <a:t>starea</a:t>
            </a:r>
            <a:r>
              <a:rPr lang="en-GB" dirty="0"/>
              <a:t> </a:t>
            </a:r>
            <a:r>
              <a:rPr lang="en-GB" dirty="0" err="1"/>
              <a:t>aplicatiei</a:t>
            </a:r>
            <a:r>
              <a:rPr lang="en-GB" dirty="0"/>
              <a:t> in </a:t>
            </a:r>
            <a:r>
              <a:rPr lang="en-GB" dirty="0" err="1"/>
              <a:t>serverele</a:t>
            </a:r>
            <a:r>
              <a:rPr lang="en-GB" dirty="0"/>
              <a:t> de prod </a:t>
            </a:r>
            <a:r>
              <a:rPr lang="en-GB" dirty="0" err="1"/>
              <a:t>si</a:t>
            </a:r>
            <a:r>
              <a:rPr lang="en-GB" dirty="0"/>
              <a:t> se </a:t>
            </a:r>
            <a:r>
              <a:rPr lang="en-GB" dirty="0" err="1"/>
              <a:t>reia</a:t>
            </a:r>
            <a:r>
              <a:rPr lang="en-GB" dirty="0"/>
              <a:t> </a:t>
            </a:r>
            <a:r>
              <a:rPr lang="en-GB" dirty="0" err="1"/>
              <a:t>ciclul</a:t>
            </a:r>
            <a:r>
              <a:rPr lang="en-GB" dirty="0"/>
              <a:t> </a:t>
            </a:r>
            <a:r>
              <a:rPr lang="en-GB" dirty="0" err="1"/>
              <a:t>pentru</a:t>
            </a:r>
            <a:r>
              <a:rPr lang="en-GB" dirty="0"/>
              <a:t> bug fix-</a:t>
            </a:r>
            <a:r>
              <a:rPr lang="en-GB" dirty="0" err="1"/>
              <a:t>uri</a:t>
            </a:r>
            <a:r>
              <a:rPr lang="en-GB" dirty="0"/>
              <a:t> etc.</a:t>
            </a:r>
          </a:p>
        </p:txBody>
      </p:sp>
    </p:spTree>
    <p:extLst>
      <p:ext uri="{BB962C8B-B14F-4D97-AF65-F5344CB8AC3E}">
        <p14:creationId xmlns:p14="http://schemas.microsoft.com/office/powerpoint/2010/main" val="1609445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11</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r>
              <a:rPr lang="en-GB" dirty="0"/>
              <a:t>In </a:t>
            </a:r>
            <a:r>
              <a:rPr lang="en-GB" dirty="0" err="1"/>
              <a:t>principiu</a:t>
            </a:r>
            <a:r>
              <a:rPr lang="en-GB" dirty="0"/>
              <a:t>, practice </a:t>
            </a:r>
            <a:r>
              <a:rPr lang="en-GB" dirty="0" err="1"/>
              <a:t>pentru</a:t>
            </a:r>
            <a:r>
              <a:rPr lang="en-GB" dirty="0"/>
              <a:t> a </a:t>
            </a:r>
            <a:r>
              <a:rPr lang="en-GB" dirty="0" err="1"/>
              <a:t>scrie</a:t>
            </a:r>
            <a:r>
              <a:rPr lang="en-GB" dirty="0"/>
              <a:t> </a:t>
            </a:r>
            <a:r>
              <a:rPr lang="en-GB" dirty="0" err="1"/>
              <a:t>codul</a:t>
            </a:r>
            <a:r>
              <a:rPr lang="en-GB" dirty="0"/>
              <a:t> </a:t>
            </a:r>
            <a:r>
              <a:rPr lang="en-GB" dirty="0" err="1"/>
              <a:t>mai</a:t>
            </a:r>
            <a:r>
              <a:rPr lang="en-GB" dirty="0"/>
              <a:t> bine, </a:t>
            </a:r>
            <a:r>
              <a:rPr lang="en-GB" dirty="0" err="1"/>
              <a:t>mai</a:t>
            </a:r>
            <a:r>
              <a:rPr lang="en-GB" dirty="0"/>
              <a:t> safe </a:t>
            </a:r>
            <a:r>
              <a:rPr lang="en-GB" dirty="0" err="1"/>
              <a:t>si</a:t>
            </a:r>
            <a:r>
              <a:rPr lang="en-GB" dirty="0"/>
              <a:t> </a:t>
            </a:r>
            <a:r>
              <a:rPr lang="en-GB" dirty="0" err="1"/>
              <a:t>mai</a:t>
            </a:r>
            <a:r>
              <a:rPr lang="en-GB" dirty="0"/>
              <a:t> </a:t>
            </a:r>
            <a:r>
              <a:rPr lang="en-GB" dirty="0" err="1"/>
              <a:t>repede</a:t>
            </a:r>
            <a:r>
              <a:rPr lang="en-GB" dirty="0"/>
              <a:t>.</a:t>
            </a:r>
          </a:p>
          <a:p>
            <a:r>
              <a:rPr lang="en-GB" dirty="0"/>
              <a:t>Ci =&gt; </a:t>
            </a:r>
            <a:r>
              <a:rPr lang="en-GB" dirty="0" err="1"/>
              <a:t>integreaza</a:t>
            </a:r>
            <a:r>
              <a:rPr lang="en-GB" dirty="0"/>
              <a:t> </a:t>
            </a:r>
            <a:r>
              <a:rPr lang="en-GB" dirty="0" err="1"/>
              <a:t>codul</a:t>
            </a:r>
            <a:r>
              <a:rPr lang="en-GB" dirty="0"/>
              <a:t> </a:t>
            </a:r>
            <a:r>
              <a:rPr lang="en-GB" dirty="0" err="1"/>
              <a:t>intr</a:t>
            </a:r>
            <a:r>
              <a:rPr lang="en-GB" dirty="0"/>
              <a:t>-un </a:t>
            </a:r>
            <a:r>
              <a:rPr lang="en-GB" dirty="0" err="1"/>
              <a:t>singur</a:t>
            </a:r>
            <a:r>
              <a:rPr lang="en-GB" dirty="0"/>
              <a:t> repo, </a:t>
            </a:r>
            <a:r>
              <a:rPr lang="en-GB" dirty="0" err="1"/>
              <a:t>usor</a:t>
            </a:r>
            <a:r>
              <a:rPr lang="en-GB" dirty="0"/>
              <a:t> de </a:t>
            </a:r>
            <a:r>
              <a:rPr lang="en-GB" dirty="0" err="1"/>
              <a:t>accesat</a:t>
            </a:r>
            <a:r>
              <a:rPr lang="en-GB" dirty="0"/>
              <a:t> </a:t>
            </a:r>
            <a:r>
              <a:rPr lang="en-GB" dirty="0" err="1"/>
              <a:t>si</a:t>
            </a:r>
            <a:r>
              <a:rPr lang="en-GB" dirty="0"/>
              <a:t> de </a:t>
            </a:r>
            <a:r>
              <a:rPr lang="en-GB" dirty="0" err="1"/>
              <a:t>manageuit</a:t>
            </a:r>
            <a:endParaRPr lang="en-GB" dirty="0"/>
          </a:p>
          <a:p>
            <a:r>
              <a:rPr lang="en-GB" dirty="0"/>
              <a:t>Cd =&gt; </a:t>
            </a:r>
            <a:r>
              <a:rPr lang="en-GB" dirty="0" err="1"/>
              <a:t>drumul</a:t>
            </a:r>
            <a:r>
              <a:rPr lang="en-GB" dirty="0"/>
              <a:t> </a:t>
            </a:r>
            <a:r>
              <a:rPr lang="en-GB" dirty="0" err="1"/>
              <a:t>codului</a:t>
            </a:r>
            <a:r>
              <a:rPr lang="en-GB" dirty="0"/>
              <a:t> din repo in production</a:t>
            </a:r>
          </a:p>
        </p:txBody>
      </p:sp>
    </p:spTree>
    <p:extLst>
      <p:ext uri="{BB962C8B-B14F-4D97-AF65-F5344CB8AC3E}">
        <p14:creationId xmlns:p14="http://schemas.microsoft.com/office/powerpoint/2010/main" val="6349283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4.png"/><Relationship Id="rId3" Type="http://schemas.openxmlformats.org/officeDocument/2006/relationships/hyperlink" Target="http://www.slideshare.net/ing" TargetMode="External"/><Relationship Id="rId7" Type="http://schemas.openxmlformats.org/officeDocument/2006/relationships/hyperlink" Target="http://www.linkedin.com/company/ing" TargetMode="External"/><Relationship Id="rId12" Type="http://schemas.openxmlformats.org/officeDocument/2006/relationships/hyperlink" Target="http://www.facebook.com/ING" TargetMode="External"/><Relationship Id="rId17" Type="http://schemas.openxmlformats.org/officeDocument/2006/relationships/hyperlink" Target="https://medium.com/ing-blog" TargetMode="External"/><Relationship Id="rId2" Type="http://schemas.openxmlformats.org/officeDocument/2006/relationships/image" Target="../media/image19.png"/><Relationship Id="rId16"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21.png"/><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hyperlink" Target="http://www.ing.com/" TargetMode="External"/><Relationship Id="rId10" Type="http://schemas.openxmlformats.org/officeDocument/2006/relationships/hyperlink" Target="http://www.flickr.com/inggroup" TargetMode="External"/><Relationship Id="rId4" Type="http://schemas.openxmlformats.org/officeDocument/2006/relationships/hyperlink" Target="http://www.twitter.com/ING_news" TargetMode="External"/><Relationship Id="rId9" Type="http://schemas.openxmlformats.org/officeDocument/2006/relationships/hyperlink" Target="http://www.youtube.com/ING" TargetMode="External"/><Relationship Id="rId14"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dirty="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0" name="TextBox 9">
            <a:extLst>
              <a:ext uri="{FF2B5EF4-FFF2-40B4-BE49-F238E27FC236}">
                <a16:creationId xmlns:a16="http://schemas.microsoft.com/office/drawing/2014/main" id="{3824EE40-67F0-44BB-B2EB-D22DE201FA0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2686825790"/>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Tree>
    <p:extLst>
      <p:ext uri="{BB962C8B-B14F-4D97-AF65-F5344CB8AC3E}">
        <p14:creationId xmlns:p14="http://schemas.microsoft.com/office/powerpoint/2010/main" val="228773173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496741468"/>
      </p:ext>
    </p:extLst>
  </p:cSld>
  <p:clrMapOvr>
    <a:masterClrMapping/>
  </p:clrMapOvr>
  <p:extLst>
    <p:ext uri="{DCECCB84-F9BA-43D5-87BE-67443E8EF086}">
      <p15:sldGuideLst xmlns:p15="http://schemas.microsoft.com/office/powerpoint/2012/main">
        <p15:guide id="1" pos="4308" userDrawn="1">
          <p15:clr>
            <a:srgbClr val="FBAE40"/>
          </p15:clr>
        </p15:guide>
        <p15:guide id="2" pos="459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769853172"/>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dirty="0"/>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dirty="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Tree>
    <p:extLst>
      <p:ext uri="{BB962C8B-B14F-4D97-AF65-F5344CB8AC3E}">
        <p14:creationId xmlns:p14="http://schemas.microsoft.com/office/powerpoint/2010/main" val="2590487111"/>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dirty="0"/>
              <a:t>Click to </a:t>
            </a:r>
            <a:r>
              <a:rPr lang="en-GB" noProof="0"/>
              <a:t>add chapter title</a:t>
            </a:r>
            <a:endParaRPr lang="en-GB" noProof="0" dirty="0"/>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3248675170"/>
      </p:ext>
    </p:extLst>
  </p:cSld>
  <p:clrMapOvr>
    <a:masterClrMapping/>
  </p:clrMapOvr>
  <p:extLst>
    <p:ext uri="{DCECCB84-F9BA-43D5-87BE-67443E8EF086}">
      <p15:sldGuideLst xmlns:p15="http://schemas.microsoft.com/office/powerpoint/2012/main">
        <p15:guide id="1" pos="302" userDrawn="1">
          <p15:clr>
            <a:srgbClr val="FBAE40"/>
          </p15:clr>
        </p15:guide>
        <p15:guide id="2" orient="horz" pos="1491" userDrawn="1">
          <p15:clr>
            <a:srgbClr val="FBAE40"/>
          </p15:clr>
        </p15:guide>
        <p15:guide id="3" orient="horz" pos="1542" userDrawn="1">
          <p15:clr>
            <a:srgbClr val="FBAE40"/>
          </p15:clr>
        </p15:guide>
        <p15:guide id="4" orient="horz" pos="2006" userDrawn="1">
          <p15:clr>
            <a:srgbClr val="FBAE40"/>
          </p15:clr>
        </p15:guide>
        <p15:guide id="5" orient="horz" pos="205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978896134"/>
      </p:ext>
    </p:extLst>
  </p:cSld>
  <p:clrMapOvr>
    <a:masterClrMapping/>
  </p:clrMapOvr>
  <p:extLst>
    <p:ext uri="{DCECCB84-F9BA-43D5-87BE-67443E8EF086}">
      <p15:sldGuideLst xmlns:p15="http://schemas.microsoft.com/office/powerpoint/2012/main">
        <p15:guide id="1" pos="3736" userDrawn="1">
          <p15:clr>
            <a:srgbClr val="FBAE40"/>
          </p15:clr>
        </p15:guide>
        <p15:guide id="2" pos="394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161238992"/>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dirty="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dirty="0"/>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903425831"/>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dirty="0"/>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268493802"/>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dirty="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4208732469"/>
      </p:ext>
    </p:extLst>
  </p:cSld>
  <p:clrMapOvr>
    <a:masterClrMapping/>
  </p:clrMapOvr>
  <p:extLst>
    <p:ext uri="{DCECCB84-F9BA-43D5-87BE-67443E8EF086}">
      <p15:sldGuideLst xmlns:p15="http://schemas.microsoft.com/office/powerpoint/2012/main">
        <p15:guide id="0" pos="3941" userDrawn="1">
          <p15:clr>
            <a:srgbClr val="FBAE40"/>
          </p15:clr>
        </p15:guide>
        <p15:guide id="1" pos="3739" userDrawn="1">
          <p15:clr>
            <a:srgbClr val="FBAE40"/>
          </p15:clr>
        </p15:guide>
        <p15:guide id="2" orient="horz" pos="2240" userDrawn="1">
          <p15:clr>
            <a:srgbClr val="FBAE40"/>
          </p15:clr>
        </p15:guide>
        <p15:guide id="3" orient="horz" pos="239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36603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206252193"/>
      </p:ext>
    </p:extLst>
  </p:cSld>
  <p:clrMapOvr>
    <a:masterClrMapping/>
  </p:clrMapOvr>
  <p:extLst>
    <p:ext uri="{DCECCB84-F9BA-43D5-87BE-67443E8EF086}">
      <p15:sldGuideLst xmlns:p15="http://schemas.microsoft.com/office/powerpoint/2012/main">
        <p15:guide id="1" pos="2558" userDrawn="1">
          <p15:clr>
            <a:srgbClr val="FBAE40"/>
          </p15:clr>
        </p15:guide>
        <p15:guide id="2" pos="2770" userDrawn="1">
          <p15:clr>
            <a:srgbClr val="FBAE40"/>
          </p15:clr>
        </p15:guide>
        <p15:guide id="3" pos="4910" userDrawn="1">
          <p15:clr>
            <a:srgbClr val="FBAE40"/>
          </p15:clr>
        </p15:guide>
        <p15:guide id="4" pos="5122" userDrawn="1">
          <p15:clr>
            <a:srgbClr val="FBAE40"/>
          </p15:clr>
        </p15:guide>
        <p15:guide id="5" orient="horz" pos="2240" userDrawn="1">
          <p15:clr>
            <a:srgbClr val="FBAE40"/>
          </p15:clr>
        </p15:guide>
        <p15:guide id="6" orient="horz" pos="239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17969887"/>
      </p:ext>
    </p:extLst>
  </p:cSld>
  <p:clrMapOvr>
    <a:masterClrMapping/>
  </p:clrMapOvr>
  <p:extLst>
    <p:ext uri="{DCECCB84-F9BA-43D5-87BE-67443E8EF086}">
      <p15:sldGuideLst xmlns:p15="http://schemas.microsoft.com/office/powerpoint/2012/main">
        <p15:guide id="2" pos="2768" userDrawn="1">
          <p15:clr>
            <a:srgbClr val="FBAE40"/>
          </p15:clr>
        </p15:guide>
        <p15:guide id="3" pos="4912" userDrawn="1">
          <p15:clr>
            <a:srgbClr val="FBAE40"/>
          </p15:clr>
        </p15:guide>
        <p15:guide id="4" pos="5120" userDrawn="1">
          <p15:clr>
            <a:srgbClr val="FBAE40"/>
          </p15:clr>
        </p15:guide>
        <p15:guide id="5" orient="horz" pos="2830" userDrawn="1">
          <p15:clr>
            <a:srgbClr val="FBAE40"/>
          </p15:clr>
        </p15:guide>
        <p15:guide id="6" orient="horz" pos="2998" userDrawn="1">
          <p15:clr>
            <a:srgbClr val="FBAE40"/>
          </p15:clr>
        </p15:guide>
        <p15:guide id="7" pos="256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a:t>
            </a:r>
            <a:r>
              <a:rPr lang="en-GB" noProof="0" dirty="0"/>
              <a:t>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dirty="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dirty="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a:t>
            </a:r>
            <a:r>
              <a:rPr lang="en-GB" noProof="0" dirty="0"/>
              <a:t>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73586443"/>
      </p:ext>
    </p:extLst>
  </p:cSld>
  <p:clrMapOvr>
    <a:masterClrMapping/>
  </p:clrMapOvr>
  <p:extLst>
    <p:ext uri="{DCECCB84-F9BA-43D5-87BE-67443E8EF086}">
      <p15:sldGuideLst xmlns:p15="http://schemas.microsoft.com/office/powerpoint/2012/main">
        <p15:guide id="2" pos="3736" userDrawn="1">
          <p15:clr>
            <a:srgbClr val="FBAE40"/>
          </p15:clr>
        </p15:guide>
        <p15:guide id="3" pos="3944" userDrawn="1">
          <p15:clr>
            <a:srgbClr val="FBAE40"/>
          </p15:clr>
        </p15:guide>
        <p15:guide id="4" orient="horz" pos="2274" userDrawn="1">
          <p15:clr>
            <a:srgbClr val="FBAE40"/>
          </p15:clr>
        </p15:guide>
        <p15:guide id="5" orient="horz" pos="244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dirty="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dirty="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dirty="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dirty="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990928557"/>
      </p:ext>
    </p:extLst>
  </p:cSld>
  <p:clrMapOvr>
    <a:masterClrMapping/>
  </p:clrMapOvr>
  <p:extLst>
    <p:ext uri="{DCECCB84-F9BA-43D5-87BE-67443E8EF086}">
      <p15:sldGuideLst xmlns:p15="http://schemas.microsoft.com/office/powerpoint/2012/main">
        <p15:guide id="2" pos="2556" userDrawn="1">
          <p15:clr>
            <a:srgbClr val="FBAE40"/>
          </p15:clr>
        </p15:guide>
        <p15:guide id="3" pos="5120" userDrawn="1">
          <p15:clr>
            <a:srgbClr val="FBAE40"/>
          </p15:clr>
        </p15:guide>
        <p15:guide id="4" pos="2768" userDrawn="1">
          <p15:clr>
            <a:srgbClr val="FBAE40"/>
          </p15:clr>
        </p15:guide>
        <p15:guide id="5" pos="4912" userDrawn="1">
          <p15:clr>
            <a:srgbClr val="FBAE40"/>
          </p15:clr>
        </p15:guide>
        <p15:guide id="6" orient="horz" pos="2288" userDrawn="1">
          <p15:clr>
            <a:srgbClr val="FBAE40"/>
          </p15:clr>
        </p15:guide>
        <p15:guide id="7" orient="horz" pos="23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dirty="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dirty="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dirty="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dirty="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dirty="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t>
            </a:r>
            <a:r>
              <a:rPr lang="en-GB" noProof="0" dirty="0"/>
              <a:t>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043098956"/>
      </p:ext>
    </p:extLst>
  </p:cSld>
  <p:clrMapOvr>
    <a:masterClrMapping/>
  </p:clrMapOvr>
  <p:extLst>
    <p:ext uri="{DCECCB84-F9BA-43D5-87BE-67443E8EF086}">
      <p15:sldGuideLst xmlns:p15="http://schemas.microsoft.com/office/powerpoint/2012/main">
        <p15:guide id="2" pos="2154" userDrawn="1">
          <p15:clr>
            <a:srgbClr val="FBAE40"/>
          </p15:clr>
        </p15:guide>
        <p15:guide id="4" pos="5526" userDrawn="1">
          <p15:clr>
            <a:srgbClr val="FBAE40"/>
          </p15:clr>
        </p15:guide>
        <p15:guide id="5" pos="3893" userDrawn="1">
          <p15:clr>
            <a:srgbClr val="FBAE40"/>
          </p15:clr>
        </p15:guide>
        <p15:guide id="6" pos="2049" userDrawn="1">
          <p15:clr>
            <a:srgbClr val="FBAE40"/>
          </p15:clr>
        </p15:guide>
        <p15:guide id="7" pos="3788" userDrawn="1">
          <p15:clr>
            <a:srgbClr val="FBAE40"/>
          </p15:clr>
        </p15:guide>
        <p15:guide id="8" pos="5630" userDrawn="1">
          <p15:clr>
            <a:srgbClr val="FBAE40"/>
          </p15:clr>
        </p15:guide>
        <p15:guide id="9" orient="horz" pos="2274" userDrawn="1">
          <p15:clr>
            <a:srgbClr val="FBAE40"/>
          </p15:clr>
        </p15:guide>
        <p15:guide id="10" orient="horz" pos="244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866622124"/>
      </p:ext>
    </p:extLst>
  </p:cSld>
  <p:clrMapOvr>
    <a:masterClrMapping/>
  </p:clrMapOvr>
  <p:extLst>
    <p:ext uri="{DCECCB84-F9BA-43D5-87BE-67443E8EF086}">
      <p15:sldGuideLst xmlns:p15="http://schemas.microsoft.com/office/powerpoint/2012/main">
        <p15:guide id="1" pos="2854" userDrawn="1">
          <p15:clr>
            <a:srgbClr val="FBAE40"/>
          </p15:clr>
        </p15:guide>
        <p15:guide id="2" pos="261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69400526"/>
      </p:ext>
    </p:extLst>
  </p:cSld>
  <p:clrMapOvr>
    <a:masterClrMapping/>
  </p:clrMapOvr>
  <p:extLst>
    <p:ext uri="{DCECCB84-F9BA-43D5-87BE-67443E8EF086}">
      <p15:sldGuideLst xmlns:p15="http://schemas.microsoft.com/office/powerpoint/2012/main">
        <p15:guide id="1" pos="4806" userDrawn="1">
          <p15:clr>
            <a:srgbClr val="FBAE40"/>
          </p15:clr>
        </p15:guide>
        <p15:guide id="2" pos="532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dirty="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1065940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21796733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dirty="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3000335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dirty="0"/>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dirty="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dirty="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999866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dirty="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11384169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endParaRPr lang="en-GB" noProof="0" dirty="0"/>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text or remove bar</a:t>
            </a:r>
          </a:p>
        </p:txBody>
      </p:sp>
      <p:grpSp>
        <p:nvGrpSpPr>
          <p:cNvPr id="4" name="Group 3">
            <a:extLst>
              <a:ext uri="{FF2B5EF4-FFF2-40B4-BE49-F238E27FC236}">
                <a16:creationId xmlns:a16="http://schemas.microsoft.com/office/drawing/2014/main" id="{5C217692-FCD5-4C31-A415-C119C5E1A626}"/>
              </a:ext>
            </a:extLst>
          </p:cNvPr>
          <p:cNvGrpSpPr/>
          <p:nvPr userDrawn="1"/>
        </p:nvGrpSpPr>
        <p:grpSpPr>
          <a:xfrm>
            <a:off x="7512748" y="5676946"/>
            <a:ext cx="2088000" cy="361904"/>
            <a:chOff x="5417448" y="5163514"/>
            <a:chExt cx="2088000" cy="361904"/>
          </a:xfrm>
        </p:grpSpPr>
        <p:sp>
          <p:nvSpPr>
            <p:cNvPr id="6" name="Freeform 56">
              <a:extLst>
                <a:ext uri="{FF2B5EF4-FFF2-40B4-BE49-F238E27FC236}">
                  <a16:creationId xmlns:a16="http://schemas.microsoft.com/office/drawing/2014/main" id="{ACE0C8AD-1313-4FF6-A4F0-ECF91B1BB960}"/>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7" name="Picture 6">
              <a:extLst>
                <a:ext uri="{FF2B5EF4-FFF2-40B4-BE49-F238E27FC236}">
                  <a16:creationId xmlns:a16="http://schemas.microsoft.com/office/drawing/2014/main" id="{48C48F1A-BD25-4C43-962F-8C59FF7C5A23}"/>
                </a:ext>
              </a:extLst>
            </p:cNvPr>
            <p:cNvPicPr>
              <a:picLocks noChangeAspect="1"/>
            </p:cNvPicPr>
            <p:nvPr/>
          </p:nvPicPr>
          <p:blipFill rotWithShape="1">
            <a:blip r:embed="rId2">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8" name="TextBox 7">
              <a:hlinkClick r:id="rId3"/>
              <a:extLst>
                <a:ext uri="{FF2B5EF4-FFF2-40B4-BE49-F238E27FC236}">
                  <a16:creationId xmlns:a16="http://schemas.microsoft.com/office/drawing/2014/main" id="{F64A3F4E-1604-4BFC-B2A3-ACB3E24BC557}"/>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SlideShare.net/ING</a:t>
              </a:r>
            </a:p>
          </p:txBody>
        </p:sp>
      </p:grpSp>
      <p:grpSp>
        <p:nvGrpSpPr>
          <p:cNvPr id="9" name="Group 8">
            <a:extLst>
              <a:ext uri="{FF2B5EF4-FFF2-40B4-BE49-F238E27FC236}">
                <a16:creationId xmlns:a16="http://schemas.microsoft.com/office/drawing/2014/main" id="{365DAE37-0F48-46EF-8B48-470E6816D6FD}"/>
              </a:ext>
            </a:extLst>
          </p:cNvPr>
          <p:cNvGrpSpPr/>
          <p:nvPr userDrawn="1"/>
        </p:nvGrpSpPr>
        <p:grpSpPr>
          <a:xfrm>
            <a:off x="2942261" y="5163514"/>
            <a:ext cx="2091962" cy="361904"/>
            <a:chOff x="805662" y="5163514"/>
            <a:chExt cx="2091962" cy="361904"/>
          </a:xfrm>
        </p:grpSpPr>
        <p:sp>
          <p:nvSpPr>
            <p:cNvPr id="10" name="Freeform 60">
              <a:extLst>
                <a:ext uri="{FF2B5EF4-FFF2-40B4-BE49-F238E27FC236}">
                  <a16:creationId xmlns:a16="http://schemas.microsoft.com/office/drawing/2014/main" id="{A5659301-77BB-4823-A8BD-8ACC5902025B}"/>
                </a:ext>
              </a:extLst>
            </p:cNvPr>
            <p:cNvSpPr>
              <a:spLocks/>
            </p:cNvSpPr>
            <p:nvPr/>
          </p:nvSpPr>
          <p:spPr bwMode="auto">
            <a:xfrm>
              <a:off x="805662"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TextBox 10">
              <a:hlinkClick r:id="rId4"/>
              <a:extLst>
                <a:ext uri="{FF2B5EF4-FFF2-40B4-BE49-F238E27FC236}">
                  <a16:creationId xmlns:a16="http://schemas.microsoft.com/office/drawing/2014/main" id="{6571F6A8-FF5C-43BD-8CAF-266D46693275}"/>
                </a:ext>
              </a:extLst>
            </p:cNvPr>
            <p:cNvSpPr txBox="1"/>
            <p:nvPr/>
          </p:nvSpPr>
          <p:spPr>
            <a:xfrm>
              <a:off x="809624"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a:t>
              </a:r>
              <a:r>
                <a:rPr lang="en-GB" sz="1000" dirty="0" err="1"/>
                <a:t>ING_News</a:t>
              </a:r>
              <a:endParaRPr lang="en-GB" sz="1000" dirty="0"/>
            </a:p>
          </p:txBody>
        </p:sp>
        <p:pic>
          <p:nvPicPr>
            <p:cNvPr id="12" name="Picture 11">
              <a:extLst>
                <a:ext uri="{FF2B5EF4-FFF2-40B4-BE49-F238E27FC236}">
                  <a16:creationId xmlns:a16="http://schemas.microsoft.com/office/drawing/2014/main" id="{C5EB6EC5-7511-4012-80E4-12E1BA2110E7}"/>
                </a:ext>
              </a:extLst>
            </p:cNvPr>
            <p:cNvPicPr>
              <a:picLocks noChangeAspect="1"/>
            </p:cNvPicPr>
            <p:nvPr/>
          </p:nvPicPr>
          <p:blipFill rotWithShape="1">
            <a:blip r:embed="rId5">
              <a:extLst>
                <a:ext uri="{28A0092B-C50C-407E-A947-70E740481C1C}">
                  <a14:useLocalDpi xmlns:a14="http://schemas.microsoft.com/office/drawing/2010/main" val="0"/>
                </a:ext>
              </a:extLst>
            </a:blip>
            <a:srcRect l="12470" t="12470" r="15432" b="15432"/>
            <a:stretch/>
          </p:blipFill>
          <p:spPr>
            <a:xfrm>
              <a:off x="854869" y="5208406"/>
              <a:ext cx="259556" cy="259556"/>
            </a:xfrm>
            <a:prstGeom prst="rect">
              <a:avLst/>
            </a:prstGeom>
            <a:solidFill>
              <a:srgbClr val="A8A8A8"/>
            </a:solidFill>
          </p:spPr>
        </p:pic>
      </p:grpSp>
      <p:grpSp>
        <p:nvGrpSpPr>
          <p:cNvPr id="13" name="Group 12">
            <a:extLst>
              <a:ext uri="{FF2B5EF4-FFF2-40B4-BE49-F238E27FC236}">
                <a16:creationId xmlns:a16="http://schemas.microsoft.com/office/drawing/2014/main" id="{77EDE480-02F0-4A36-B600-66A8C0DEE99F}"/>
              </a:ext>
            </a:extLst>
          </p:cNvPr>
          <p:cNvGrpSpPr/>
          <p:nvPr userDrawn="1"/>
        </p:nvGrpSpPr>
        <p:grpSpPr>
          <a:xfrm>
            <a:off x="5229485" y="5163514"/>
            <a:ext cx="2088000" cy="361904"/>
            <a:chOff x="3113536" y="5163514"/>
            <a:chExt cx="2088000" cy="361904"/>
          </a:xfrm>
        </p:grpSpPr>
        <p:sp>
          <p:nvSpPr>
            <p:cNvPr id="15" name="Freeform 88">
              <a:extLst>
                <a:ext uri="{FF2B5EF4-FFF2-40B4-BE49-F238E27FC236}">
                  <a16:creationId xmlns:a16="http://schemas.microsoft.com/office/drawing/2014/main" id="{A4723D84-944F-42C0-B181-7964269324AA}"/>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16" name="Picture 15">
              <a:extLst>
                <a:ext uri="{FF2B5EF4-FFF2-40B4-BE49-F238E27FC236}">
                  <a16:creationId xmlns:a16="http://schemas.microsoft.com/office/drawing/2014/main" id="{2B62EA23-90FE-47D2-890D-06299F73FDEB}"/>
                </a:ext>
              </a:extLst>
            </p:cNvPr>
            <p:cNvPicPr>
              <a:picLocks noChangeAspect="1"/>
            </p:cNvPicPr>
            <p:nvPr/>
          </p:nvPicPr>
          <p:blipFill rotWithShape="1">
            <a:blip r:embed="rId6">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7"/>
              <a:extLst>
                <a:ext uri="{FF2B5EF4-FFF2-40B4-BE49-F238E27FC236}">
                  <a16:creationId xmlns:a16="http://schemas.microsoft.com/office/drawing/2014/main" id="{24EE5165-7034-4ACA-BD70-749B1AE03545}"/>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LinkedIn.com/company/ING</a:t>
              </a:r>
            </a:p>
          </p:txBody>
        </p:sp>
      </p:grpSp>
      <p:grpSp>
        <p:nvGrpSpPr>
          <p:cNvPr id="18" name="Group 17">
            <a:extLst>
              <a:ext uri="{FF2B5EF4-FFF2-40B4-BE49-F238E27FC236}">
                <a16:creationId xmlns:a16="http://schemas.microsoft.com/office/drawing/2014/main" id="{B61FC236-6F2B-4566-A45B-BDBD357458DA}"/>
              </a:ext>
            </a:extLst>
          </p:cNvPr>
          <p:cNvGrpSpPr/>
          <p:nvPr userDrawn="1"/>
        </p:nvGrpSpPr>
        <p:grpSpPr>
          <a:xfrm>
            <a:off x="2946223" y="5676946"/>
            <a:ext cx="2088000" cy="361904"/>
            <a:chOff x="3113536" y="5676946"/>
            <a:chExt cx="2088000" cy="361904"/>
          </a:xfrm>
        </p:grpSpPr>
        <p:sp>
          <p:nvSpPr>
            <p:cNvPr id="19" name="Freeform 52">
              <a:extLst>
                <a:ext uri="{FF2B5EF4-FFF2-40B4-BE49-F238E27FC236}">
                  <a16:creationId xmlns:a16="http://schemas.microsoft.com/office/drawing/2014/main" id="{6EA09617-EBEC-41E2-A7B2-4B86BA623C98}"/>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20" name="Picture 19">
              <a:extLst>
                <a:ext uri="{FF2B5EF4-FFF2-40B4-BE49-F238E27FC236}">
                  <a16:creationId xmlns:a16="http://schemas.microsoft.com/office/drawing/2014/main" id="{2BE21BD9-18DC-4C57-A29E-A45F5EC26309}"/>
                </a:ext>
              </a:extLst>
            </p:cNvPr>
            <p:cNvPicPr>
              <a:picLocks noChangeAspect="1"/>
            </p:cNvPicPr>
            <p:nvPr/>
          </p:nvPicPr>
          <p:blipFill rotWithShape="1">
            <a:blip r:embed="rId8">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9"/>
              <a:extLst>
                <a:ext uri="{FF2B5EF4-FFF2-40B4-BE49-F238E27FC236}">
                  <a16:creationId xmlns:a16="http://schemas.microsoft.com/office/drawing/2014/main" id="{25B72633-B5F9-4ABA-92D4-AEEF271F04E9}"/>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YouTube.com/ING</a:t>
              </a:r>
            </a:p>
          </p:txBody>
        </p:sp>
      </p:grpSp>
      <p:grpSp>
        <p:nvGrpSpPr>
          <p:cNvPr id="22" name="Group 21">
            <a:extLst>
              <a:ext uri="{FF2B5EF4-FFF2-40B4-BE49-F238E27FC236}">
                <a16:creationId xmlns:a16="http://schemas.microsoft.com/office/drawing/2014/main" id="{2BC5219F-7082-4409-98C2-6B1824C4C7E6}"/>
              </a:ext>
            </a:extLst>
          </p:cNvPr>
          <p:cNvGrpSpPr/>
          <p:nvPr userDrawn="1"/>
        </p:nvGrpSpPr>
        <p:grpSpPr>
          <a:xfrm>
            <a:off x="5229485" y="5676946"/>
            <a:ext cx="2088000" cy="361904"/>
            <a:chOff x="5417448" y="5676946"/>
            <a:chExt cx="2088000" cy="361904"/>
          </a:xfrm>
        </p:grpSpPr>
        <p:sp>
          <p:nvSpPr>
            <p:cNvPr id="23" name="TextBox 22">
              <a:hlinkClick r:id="rId10"/>
              <a:extLst>
                <a:ext uri="{FF2B5EF4-FFF2-40B4-BE49-F238E27FC236}">
                  <a16:creationId xmlns:a16="http://schemas.microsoft.com/office/drawing/2014/main" id="{28CD0CA9-E6FD-42C5-8E3C-B4AF239EE6E3}"/>
                </a:ext>
              </a:extLst>
            </p:cNvPr>
            <p:cNvSpPr txBox="1"/>
            <p:nvPr/>
          </p:nvSpPr>
          <p:spPr>
            <a:xfrm>
              <a:off x="5417448"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a:t>Flickr.com/INGGroup</a:t>
              </a:r>
            </a:p>
          </p:txBody>
        </p:sp>
        <p:sp>
          <p:nvSpPr>
            <p:cNvPr id="24" name="Freeform 93">
              <a:extLst>
                <a:ext uri="{FF2B5EF4-FFF2-40B4-BE49-F238E27FC236}">
                  <a16:creationId xmlns:a16="http://schemas.microsoft.com/office/drawing/2014/main" id="{DB7513DD-9E28-462B-8A84-A6654EA81EE1}"/>
                </a:ext>
              </a:extLst>
            </p:cNvPr>
            <p:cNvSpPr>
              <a:spLocks/>
            </p:cNvSpPr>
            <p:nvPr/>
          </p:nvSpPr>
          <p:spPr bwMode="auto">
            <a:xfrm>
              <a:off x="54174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25" name="Picture 24">
              <a:extLst>
                <a:ext uri="{FF2B5EF4-FFF2-40B4-BE49-F238E27FC236}">
                  <a16:creationId xmlns:a16="http://schemas.microsoft.com/office/drawing/2014/main" id="{F166AFE8-7B8F-43A2-8B5D-7366C1CF0529}"/>
                </a:ext>
              </a:extLst>
            </p:cNvPr>
            <p:cNvPicPr>
              <a:picLocks noChangeAspect="1"/>
            </p:cNvPicPr>
            <p:nvPr/>
          </p:nvPicPr>
          <p:blipFill rotWithShape="1">
            <a:blip r:embed="rId11">
              <a:extLst>
                <a:ext uri="{28A0092B-C50C-407E-A947-70E740481C1C}">
                  <a14:useLocalDpi xmlns:a14="http://schemas.microsoft.com/office/drawing/2010/main" val="0"/>
                </a:ext>
              </a:extLst>
            </a:blip>
            <a:srcRect l="15087" t="19303" r="8184" b="19843"/>
            <a:stretch/>
          </p:blipFill>
          <p:spPr>
            <a:xfrm>
              <a:off x="54721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D2CE9AB1-933D-4D7C-9696-E0F2E5E376C4}"/>
              </a:ext>
            </a:extLst>
          </p:cNvPr>
          <p:cNvGrpSpPr/>
          <p:nvPr userDrawn="1"/>
        </p:nvGrpSpPr>
        <p:grpSpPr>
          <a:xfrm>
            <a:off x="658999" y="5676946"/>
            <a:ext cx="2091962" cy="361904"/>
            <a:chOff x="805662" y="5676946"/>
            <a:chExt cx="2091962" cy="361904"/>
          </a:xfrm>
        </p:grpSpPr>
        <p:sp>
          <p:nvSpPr>
            <p:cNvPr id="27" name="Freeform 96">
              <a:extLst>
                <a:ext uri="{FF2B5EF4-FFF2-40B4-BE49-F238E27FC236}">
                  <a16:creationId xmlns:a16="http://schemas.microsoft.com/office/drawing/2014/main" id="{B6B77213-5628-4E02-B2BF-FB870F71F50F}"/>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8" name="TextBox 27">
              <a:hlinkClick r:id="rId12"/>
              <a:extLst>
                <a:ext uri="{FF2B5EF4-FFF2-40B4-BE49-F238E27FC236}">
                  <a16:creationId xmlns:a16="http://schemas.microsoft.com/office/drawing/2014/main" id="{8B84D44B-D931-488D-844F-9C37FBFA29A3}"/>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Facebook.com/ING</a:t>
              </a:r>
            </a:p>
          </p:txBody>
        </p:sp>
        <p:pic>
          <p:nvPicPr>
            <p:cNvPr id="29" name="Picture 28">
              <a:extLst>
                <a:ext uri="{FF2B5EF4-FFF2-40B4-BE49-F238E27FC236}">
                  <a16:creationId xmlns:a16="http://schemas.microsoft.com/office/drawing/2014/main" id="{88E6DD58-E153-4C1D-B0B1-FD9C844C656B}"/>
                </a:ext>
              </a:extLst>
            </p:cNvPr>
            <p:cNvPicPr>
              <a:picLocks noChangeAspect="1"/>
            </p:cNvPicPr>
            <p:nvPr/>
          </p:nvPicPr>
          <p:blipFill rotWithShape="1">
            <a:blip r:embed="rId13">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3DE20684-EBC3-4C3F-B328-1598605937C3}"/>
              </a:ext>
            </a:extLst>
          </p:cNvPr>
          <p:cNvGrpSpPr/>
          <p:nvPr userDrawn="1"/>
        </p:nvGrpSpPr>
        <p:grpSpPr>
          <a:xfrm>
            <a:off x="658999" y="5163514"/>
            <a:ext cx="2091962" cy="361904"/>
            <a:chOff x="1182322" y="4643104"/>
            <a:chExt cx="2091962" cy="361904"/>
          </a:xfrm>
        </p:grpSpPr>
        <p:sp>
          <p:nvSpPr>
            <p:cNvPr id="31" name="Freeform 60">
              <a:extLst>
                <a:ext uri="{FF2B5EF4-FFF2-40B4-BE49-F238E27FC236}">
                  <a16:creationId xmlns:a16="http://schemas.microsoft.com/office/drawing/2014/main" id="{BD320886-EA01-4F49-A878-EED75BCF7D58}"/>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32" name="Picture 31">
              <a:extLst>
                <a:ext uri="{FF2B5EF4-FFF2-40B4-BE49-F238E27FC236}">
                  <a16:creationId xmlns:a16="http://schemas.microsoft.com/office/drawing/2014/main" id="{264DDB19-9605-48E3-9E94-2C2998EB6124}"/>
                </a:ext>
              </a:extLst>
            </p:cNvPr>
            <p:cNvPicPr>
              <a:picLocks noChangeAspect="1"/>
            </p:cNvPicPr>
            <p:nvPr/>
          </p:nvPicPr>
          <p:blipFill>
            <a:blip r:embed="rId14"/>
            <a:stretch>
              <a:fillRect/>
            </a:stretch>
          </p:blipFill>
          <p:spPr>
            <a:xfrm>
              <a:off x="1244205" y="4695826"/>
              <a:ext cx="234204" cy="256462"/>
            </a:xfrm>
            <a:prstGeom prst="rect">
              <a:avLst/>
            </a:prstGeom>
          </p:spPr>
        </p:pic>
        <p:sp>
          <p:nvSpPr>
            <p:cNvPr id="33" name="TextBox 32">
              <a:hlinkClick r:id="rId15"/>
              <a:extLst>
                <a:ext uri="{FF2B5EF4-FFF2-40B4-BE49-F238E27FC236}">
                  <a16:creationId xmlns:a16="http://schemas.microsoft.com/office/drawing/2014/main" id="{962AC3C3-6337-4A02-BD1E-F563C2AA4311}"/>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ing.com</a:t>
              </a:r>
            </a:p>
          </p:txBody>
        </p:sp>
      </p:grpSp>
      <p:grpSp>
        <p:nvGrpSpPr>
          <p:cNvPr id="34" name="Group 33">
            <a:extLst>
              <a:ext uri="{FF2B5EF4-FFF2-40B4-BE49-F238E27FC236}">
                <a16:creationId xmlns:a16="http://schemas.microsoft.com/office/drawing/2014/main" id="{1B679494-FABC-46FA-91DE-54DD5A3BEC13}"/>
              </a:ext>
            </a:extLst>
          </p:cNvPr>
          <p:cNvGrpSpPr/>
          <p:nvPr userDrawn="1"/>
        </p:nvGrpSpPr>
        <p:grpSpPr>
          <a:xfrm>
            <a:off x="7512748" y="5163514"/>
            <a:ext cx="2088000" cy="361904"/>
            <a:chOff x="5417448" y="5163514"/>
            <a:chExt cx="2088000" cy="361904"/>
          </a:xfrm>
        </p:grpSpPr>
        <p:sp>
          <p:nvSpPr>
            <p:cNvPr id="35" name="Freeform 56">
              <a:extLst>
                <a:ext uri="{FF2B5EF4-FFF2-40B4-BE49-F238E27FC236}">
                  <a16:creationId xmlns:a16="http://schemas.microsoft.com/office/drawing/2014/main" id="{0804C39D-3641-4437-9EAC-6026ED109905}"/>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36" name="Picture 35">
              <a:extLst>
                <a:ext uri="{FF2B5EF4-FFF2-40B4-BE49-F238E27FC236}">
                  <a16:creationId xmlns:a16="http://schemas.microsoft.com/office/drawing/2014/main" id="{6FA7383E-1E4E-4F57-9A4C-4119FEE5955F}"/>
                </a:ext>
              </a:extLst>
            </p:cNvPr>
            <p:cNvPicPr>
              <a:picLocks noChangeAspect="1"/>
            </p:cNvPicPr>
            <p:nvPr/>
          </p:nvPicPr>
          <p:blipFill>
            <a:blip r:embed="rId16">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37" name="TextBox 36">
              <a:hlinkClick r:id="rId17"/>
              <a:extLst>
                <a:ext uri="{FF2B5EF4-FFF2-40B4-BE49-F238E27FC236}">
                  <a16:creationId xmlns:a16="http://schemas.microsoft.com/office/drawing/2014/main" id="{5DD54725-7F07-441E-9CD8-79278BC55154}"/>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Medium.com/ing-blog</a:t>
              </a:r>
            </a:p>
          </p:txBody>
        </p:sp>
      </p:grpSp>
    </p:spTree>
    <p:extLst>
      <p:ext uri="{BB962C8B-B14F-4D97-AF65-F5344CB8AC3E}">
        <p14:creationId xmlns:p14="http://schemas.microsoft.com/office/powerpoint/2010/main" val="4228618430"/>
      </p:ext>
    </p:extLst>
  </p:cSld>
  <p:clrMapOvr>
    <a:masterClrMapping/>
  </p:clrMapOvr>
  <p:extLst>
    <p:ext uri="{DCECCB84-F9BA-43D5-87BE-67443E8EF086}">
      <p15:sldGuideLst xmlns:p15="http://schemas.microsoft.com/office/powerpoint/2012/main">
        <p15:guide id="1" orient="horz" pos="2007" userDrawn="1">
          <p15:clr>
            <a:srgbClr val="FBAE40"/>
          </p15:clr>
        </p15:guide>
        <p15:guide id="2" orient="horz" pos="1543" userDrawn="1">
          <p15:clr>
            <a:srgbClr val="FBAE40"/>
          </p15:clr>
        </p15:guide>
        <p15:guide id="3" orient="horz" pos="1490" userDrawn="1">
          <p15:clr>
            <a:srgbClr val="FBAE40"/>
          </p15:clr>
        </p15:guide>
        <p15:guide id="4" orient="horz" pos="2059"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3794425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dirty="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243631198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29446151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dirty="0"/>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dirty="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dirty="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40508549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p>
          <a:p>
            <a:pPr lvl="5"/>
            <a:r>
              <a:rPr lang="en-GB" noProof="0"/>
              <a:t>Sixth level</a:t>
            </a:r>
          </a:p>
          <a:p>
            <a:pPr lvl="6"/>
            <a:r>
              <a:rPr lang="en-GB" noProof="0"/>
              <a:t>Seventh level</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2585600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sp>
        <p:nvSpPr>
          <p:cNvPr id="28" name="TextBox 27">
            <a:extLst>
              <a:ext uri="{FF2B5EF4-FFF2-40B4-BE49-F238E27FC236}">
                <a16:creationId xmlns:a16="http://schemas.microsoft.com/office/drawing/2014/main" id="{0715040F-C51E-4BC8-BAA4-E7C486B99129}"/>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a:t>
            </a:r>
            <a:r>
              <a:rPr lang="en-GB" noProof="0" dirty="0"/>
              <a:t>to </a:t>
            </a:r>
            <a:r>
              <a:rPr lang="en-GB" noProof="0"/>
              <a:t>add title</a:t>
            </a:r>
            <a:endParaRPr lang="en-GB" noProof="0" dirty="0"/>
          </a:p>
        </p:txBody>
      </p:sp>
    </p:spTree>
    <p:extLst>
      <p:ext uri="{BB962C8B-B14F-4D97-AF65-F5344CB8AC3E}">
        <p14:creationId xmlns:p14="http://schemas.microsoft.com/office/powerpoint/2010/main" val="2490451046"/>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dirty="0"/>
              <a:t>Click to </a:t>
            </a:r>
            <a:r>
              <a:rPr lang="en-GB" noProof="0"/>
              <a:t>add title</a:t>
            </a:r>
            <a:endParaRPr lang="en-GB" noProof="0" dirty="0"/>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10618759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2421807974"/>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p>
          <a:p>
            <a:pPr lvl="5"/>
            <a:r>
              <a:rPr lang="en-GB" noProof="0"/>
              <a:t>Sixth level</a:t>
            </a:r>
          </a:p>
          <a:p>
            <a:pPr lvl="6"/>
            <a:r>
              <a:rPr lang="en-GB" noProof="0"/>
              <a:t>Seventh level</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1995106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581584163"/>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dirty="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t>
            </a:r>
            <a:r>
              <a:rPr lang="en-GB" noProof="0"/>
              <a:t>add title</a:t>
            </a:r>
            <a:endParaRPr lang="en-GB" noProof="0" dirty="0"/>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1056083539"/>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Tree>
    <p:extLst>
      <p:ext uri="{BB962C8B-B14F-4D97-AF65-F5344CB8AC3E}">
        <p14:creationId xmlns:p14="http://schemas.microsoft.com/office/powerpoint/2010/main" val="2558767802"/>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2995939888"/>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853362766"/>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dirty="0"/>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dirty="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Tree>
    <p:extLst>
      <p:ext uri="{BB962C8B-B14F-4D97-AF65-F5344CB8AC3E}">
        <p14:creationId xmlns:p14="http://schemas.microsoft.com/office/powerpoint/2010/main" val="189201577"/>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dirty="0"/>
              <a:t>Click to </a:t>
            </a:r>
            <a:r>
              <a:rPr lang="en-GB" noProof="0"/>
              <a:t>add chapter title</a:t>
            </a:r>
            <a:endParaRPr lang="en-GB" noProof="0" dirty="0"/>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534035640"/>
      </p:ext>
    </p:extLst>
  </p:cSld>
  <p:clrMapOvr>
    <a:masterClrMapping/>
  </p:clrMapOvr>
  <p:extLst>
    <p:ext uri="{DCECCB84-F9BA-43D5-87BE-67443E8EF086}">
      <p15:sldGuideLst xmlns:p15="http://schemas.microsoft.com/office/powerpoint/2012/main">
        <p15:guide id="1" pos="302">
          <p15:clr>
            <a:srgbClr val="FBAE40"/>
          </p15:clr>
        </p15:guide>
        <p15:guide id="2" orient="horz" pos="1491">
          <p15:clr>
            <a:srgbClr val="FBAE40"/>
          </p15:clr>
        </p15:guide>
        <p15:guide id="3" orient="horz" pos="1542">
          <p15:clr>
            <a:srgbClr val="FBAE40"/>
          </p15:clr>
        </p15:guide>
        <p15:guide id="4" orient="horz" pos="2006">
          <p15:clr>
            <a:srgbClr val="FBAE40"/>
          </p15:clr>
        </p15:guide>
        <p15:guide id="5" orient="horz" pos="205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300120013"/>
      </p:ext>
    </p:extLst>
  </p:cSld>
  <p:clrMapOvr>
    <a:masterClrMapping/>
  </p:clrMapOvr>
  <p:extLst>
    <p:ext uri="{DCECCB84-F9BA-43D5-87BE-67443E8EF086}">
      <p15:sldGuideLst xmlns:p15="http://schemas.microsoft.com/office/powerpoint/2012/main">
        <p15:guide id="1" pos="3736">
          <p15:clr>
            <a:srgbClr val="FBAE40"/>
          </p15:clr>
        </p15:guide>
        <p15:guide id="2" pos="394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753299672"/>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dirty="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dirty="0"/>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524968767"/>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a:t>
            </a:r>
            <a:r>
              <a:rPr lang="en-GB" noProof="0" dirty="0"/>
              <a:t>to </a:t>
            </a:r>
            <a:r>
              <a:rPr lang="en-GB" noProof="0"/>
              <a:t>add title</a:t>
            </a:r>
            <a:endParaRPr lang="en-GB" noProof="0" dirty="0"/>
          </a:p>
        </p:txBody>
      </p:sp>
      <p:sp>
        <p:nvSpPr>
          <p:cNvPr id="16" name="TextBox 15">
            <a:extLst>
              <a:ext uri="{FF2B5EF4-FFF2-40B4-BE49-F238E27FC236}">
                <a16:creationId xmlns:a16="http://schemas.microsoft.com/office/drawing/2014/main" id="{B1450CF4-29E1-4E2F-8200-290A7992276F}"/>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
        <p:nvSpPr>
          <p:cNvPr id="18" name="TextBox 17">
            <a:extLst>
              <a:ext uri="{FF2B5EF4-FFF2-40B4-BE49-F238E27FC236}">
                <a16:creationId xmlns:a16="http://schemas.microsoft.com/office/drawing/2014/main" id="{38BA3321-9936-456C-B89B-6FD2F1E8A37A}"/>
              </a:ext>
            </a:extLst>
          </p:cNvPr>
          <p:cNvSpPr txBox="1"/>
          <p:nvPr userDrawn="1"/>
        </p:nvSpPr>
        <p:spPr>
          <a:xfrm>
            <a:off x="-2261849" y="2123802"/>
            <a:ext cx="1826420" cy="407379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a:t>
            </a:r>
            <a:r>
              <a:rPr lang="en-US" sz="1000" b="0" dirty="0">
                <a:solidFill>
                  <a:srgbClr val="696969"/>
                </a:solidFill>
              </a:rPr>
              <a:t>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t>
            </a:r>
            <a:r>
              <a:rPr lang="en-US" sz="1000" b="0" dirty="0">
                <a:solidFill>
                  <a:srgbClr val="696969"/>
                </a:solidFill>
              </a:rPr>
              <a:t>a photo from the last part of the PP file 'Useful elements, example slides and photos', or download a photo from the Media box &gt; Photos on the Brand Portal (https://brandportal.ing.com).</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a:t>
            </a:r>
            <a:r>
              <a:rPr lang="en-US" sz="1000" b="0" dirty="0">
                <a:solidFill>
                  <a:srgbClr val="696969"/>
                </a:solidFill>
              </a:rPr>
              <a:t>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a:t>
            </a:r>
            <a:r>
              <a:rPr lang="en-US" sz="1000" b="0" dirty="0">
                <a:solidFill>
                  <a:srgbClr val="696969"/>
                </a:solidFill>
              </a:rPr>
              <a:t>,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2510561"/>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dirty="0"/>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24895094"/>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dirty="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950429142"/>
      </p:ext>
    </p:extLst>
  </p:cSld>
  <p:clrMapOvr>
    <a:masterClrMapping/>
  </p:clrMapOvr>
  <p:extLst>
    <p:ext uri="{DCECCB84-F9BA-43D5-87BE-67443E8EF086}">
      <p15:sldGuideLst xmlns:p15="http://schemas.microsoft.com/office/powerpoint/2012/main">
        <p15:guide id="0" pos="3941">
          <p15:clr>
            <a:srgbClr val="FBAE40"/>
          </p15:clr>
        </p15:guide>
        <p15:guide id="1" pos="3739">
          <p15:clr>
            <a:srgbClr val="FBAE40"/>
          </p15:clr>
        </p15:guide>
        <p15:guide id="2" orient="horz" pos="2240">
          <p15:clr>
            <a:srgbClr val="FBAE40"/>
          </p15:clr>
        </p15:guide>
        <p15:guide id="3" orient="horz" pos="239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030646275"/>
      </p:ext>
    </p:extLst>
  </p:cSld>
  <p:clrMapOvr>
    <a:masterClrMapping/>
  </p:clrMapOvr>
  <p:extLst>
    <p:ext uri="{DCECCB84-F9BA-43D5-87BE-67443E8EF086}">
      <p15:sldGuideLst xmlns:p15="http://schemas.microsoft.com/office/powerpoint/2012/main">
        <p15:guide id="1" pos="2558">
          <p15:clr>
            <a:srgbClr val="FBAE40"/>
          </p15:clr>
        </p15:guide>
        <p15:guide id="2" pos="2770">
          <p15:clr>
            <a:srgbClr val="FBAE40"/>
          </p15:clr>
        </p15:guide>
        <p15:guide id="3" pos="4910">
          <p15:clr>
            <a:srgbClr val="FBAE40"/>
          </p15:clr>
        </p15:guide>
        <p15:guide id="4" pos="5122">
          <p15:clr>
            <a:srgbClr val="FBAE40"/>
          </p15:clr>
        </p15:guide>
        <p15:guide id="5" orient="horz" pos="2240">
          <p15:clr>
            <a:srgbClr val="FBAE40"/>
          </p15:clr>
        </p15:guide>
        <p15:guide id="6" orient="horz" pos="239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469535059"/>
      </p:ext>
    </p:extLst>
  </p:cSld>
  <p:clrMapOvr>
    <a:masterClrMapping/>
  </p:clrMapOvr>
  <p:extLst>
    <p:ext uri="{DCECCB84-F9BA-43D5-87BE-67443E8EF086}">
      <p15:sldGuideLst xmlns:p15="http://schemas.microsoft.com/office/powerpoint/2012/main">
        <p15:guide id="2" pos="2768">
          <p15:clr>
            <a:srgbClr val="FBAE40"/>
          </p15:clr>
        </p15:guide>
        <p15:guide id="3" pos="4912">
          <p15:clr>
            <a:srgbClr val="FBAE40"/>
          </p15:clr>
        </p15:guide>
        <p15:guide id="4" pos="5120">
          <p15:clr>
            <a:srgbClr val="FBAE40"/>
          </p15:clr>
        </p15:guide>
        <p15:guide id="5" orient="horz" pos="2830">
          <p15:clr>
            <a:srgbClr val="FBAE40"/>
          </p15:clr>
        </p15:guide>
        <p15:guide id="6" orient="horz" pos="2998">
          <p15:clr>
            <a:srgbClr val="FBAE40"/>
          </p15:clr>
        </p15:guide>
        <p15:guide id="7" pos="25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a:t>
            </a:r>
            <a:r>
              <a:rPr lang="en-GB" noProof="0" dirty="0"/>
              <a:t>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dirty="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dirty="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a:t>
            </a:r>
            <a:r>
              <a:rPr lang="en-GB" noProof="0" dirty="0"/>
              <a:t>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407903036"/>
      </p:ext>
    </p:extLst>
  </p:cSld>
  <p:clrMapOvr>
    <a:masterClrMapping/>
  </p:clrMapOvr>
  <p:extLst>
    <p:ext uri="{DCECCB84-F9BA-43D5-87BE-67443E8EF086}">
      <p15:sldGuideLst xmlns:p15="http://schemas.microsoft.com/office/powerpoint/2012/main">
        <p15:guide id="2" pos="3736">
          <p15:clr>
            <a:srgbClr val="FBAE40"/>
          </p15:clr>
        </p15:guide>
        <p15:guide id="3" pos="3944">
          <p15:clr>
            <a:srgbClr val="FBAE40"/>
          </p15:clr>
        </p15:guide>
        <p15:guide id="4" orient="horz" pos="2274">
          <p15:clr>
            <a:srgbClr val="FBAE40"/>
          </p15:clr>
        </p15:guide>
        <p15:guide id="5" orient="horz" pos="244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dirty="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dirty="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dirty="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dirty="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04768792"/>
      </p:ext>
    </p:extLst>
  </p:cSld>
  <p:clrMapOvr>
    <a:masterClrMapping/>
  </p:clrMapOvr>
  <p:extLst>
    <p:ext uri="{DCECCB84-F9BA-43D5-87BE-67443E8EF086}">
      <p15:sldGuideLst xmlns:p15="http://schemas.microsoft.com/office/powerpoint/2012/main">
        <p15:guide id="2" pos="2556">
          <p15:clr>
            <a:srgbClr val="FBAE40"/>
          </p15:clr>
        </p15:guide>
        <p15:guide id="3" pos="5120">
          <p15:clr>
            <a:srgbClr val="FBAE40"/>
          </p15:clr>
        </p15:guide>
        <p15:guide id="4" pos="2768">
          <p15:clr>
            <a:srgbClr val="FBAE40"/>
          </p15:clr>
        </p15:guide>
        <p15:guide id="5" pos="4912">
          <p15:clr>
            <a:srgbClr val="FBAE40"/>
          </p15:clr>
        </p15:guide>
        <p15:guide id="6" orient="horz" pos="2288">
          <p15:clr>
            <a:srgbClr val="FBAE40"/>
          </p15:clr>
        </p15:guide>
        <p15:guide id="7" orient="horz" pos="234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dirty="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dirty="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dirty="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dirty="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dirty="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t>
            </a:r>
            <a:r>
              <a:rPr lang="en-GB" noProof="0" dirty="0"/>
              <a:t>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702011234"/>
      </p:ext>
    </p:extLst>
  </p:cSld>
  <p:clrMapOvr>
    <a:masterClrMapping/>
  </p:clrMapOvr>
  <p:extLst>
    <p:ext uri="{DCECCB84-F9BA-43D5-87BE-67443E8EF086}">
      <p15:sldGuideLst xmlns:p15="http://schemas.microsoft.com/office/powerpoint/2012/main">
        <p15:guide id="2" pos="2154">
          <p15:clr>
            <a:srgbClr val="FBAE40"/>
          </p15:clr>
        </p15:guide>
        <p15:guide id="4" pos="5526">
          <p15:clr>
            <a:srgbClr val="FBAE40"/>
          </p15:clr>
        </p15:guide>
        <p15:guide id="5" pos="3893">
          <p15:clr>
            <a:srgbClr val="FBAE40"/>
          </p15:clr>
        </p15:guide>
        <p15:guide id="6" pos="2049">
          <p15:clr>
            <a:srgbClr val="FBAE40"/>
          </p15:clr>
        </p15:guide>
        <p15:guide id="7" pos="3788">
          <p15:clr>
            <a:srgbClr val="FBAE40"/>
          </p15:clr>
        </p15:guide>
        <p15:guide id="8" pos="5630">
          <p15:clr>
            <a:srgbClr val="FBAE40"/>
          </p15:clr>
        </p15:guide>
        <p15:guide id="9" orient="horz" pos="2274">
          <p15:clr>
            <a:srgbClr val="FBAE40"/>
          </p15:clr>
        </p15:guide>
        <p15:guide id="10" orient="horz" pos="244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518090477"/>
      </p:ext>
    </p:extLst>
  </p:cSld>
  <p:clrMapOvr>
    <a:masterClrMapping/>
  </p:clrMapOvr>
  <p:extLst>
    <p:ext uri="{DCECCB84-F9BA-43D5-87BE-67443E8EF086}">
      <p15:sldGuideLst xmlns:p15="http://schemas.microsoft.com/office/powerpoint/2012/main">
        <p15:guide id="1" pos="2854">
          <p15:clr>
            <a:srgbClr val="FBAE40"/>
          </p15:clr>
        </p15:guide>
        <p15:guide id="2" pos="261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164935140"/>
      </p:ext>
    </p:extLst>
  </p:cSld>
  <p:clrMapOvr>
    <a:masterClrMapping/>
  </p:clrMapOvr>
  <p:extLst>
    <p:ext uri="{DCECCB84-F9BA-43D5-87BE-67443E8EF086}">
      <p15:sldGuideLst xmlns:p15="http://schemas.microsoft.com/office/powerpoint/2012/main">
        <p15:guide id="1" pos="4806">
          <p15:clr>
            <a:srgbClr val="FBAE40"/>
          </p15:clr>
        </p15:guide>
        <p15:guide id="2" pos="532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dirty="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01207255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dirty="0"/>
              <a:t>Click to </a:t>
            </a:r>
            <a:r>
              <a:rPr lang="en-GB" noProof="0"/>
              <a:t>add title</a:t>
            </a:r>
            <a:endParaRPr lang="en-GB" noProof="0" dirty="0"/>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
        <p:nvSpPr>
          <p:cNvPr id="18" name="TextBox 17">
            <a:extLst>
              <a:ext uri="{FF2B5EF4-FFF2-40B4-BE49-F238E27FC236}">
                <a16:creationId xmlns:a16="http://schemas.microsoft.com/office/drawing/2014/main" id="{8CB8308A-E701-41F6-94DB-7B598273B2FF}"/>
              </a:ext>
            </a:extLst>
          </p:cNvPr>
          <p:cNvSpPr txBox="1"/>
          <p:nvPr userDrawn="1"/>
        </p:nvSpPr>
        <p:spPr>
          <a:xfrm>
            <a:off x="-2261849" y="2123802"/>
            <a:ext cx="1826420" cy="407379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a:t>
            </a:r>
            <a:r>
              <a:rPr lang="en-US" sz="1000" b="0" dirty="0">
                <a:solidFill>
                  <a:srgbClr val="696969"/>
                </a:solidFill>
              </a:rPr>
              <a:t>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t>
            </a:r>
            <a:r>
              <a:rPr lang="en-US" sz="1000" b="0" dirty="0">
                <a:solidFill>
                  <a:srgbClr val="696969"/>
                </a:solidFill>
              </a:rPr>
              <a:t>a photo from the last part of the PP file 'Useful elements, example slides and photos', or download a photo from the Media box &gt; Photos on the Brand Portal (https://brandportal.ing.com).</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a:t>
            </a:r>
            <a:r>
              <a:rPr lang="en-US" sz="1000" b="0" dirty="0">
                <a:solidFill>
                  <a:srgbClr val="696969"/>
                </a:solidFill>
              </a:rPr>
              <a:t>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a:t>
            </a:r>
            <a:r>
              <a:rPr lang="en-US" sz="1000" b="0" dirty="0">
                <a:solidFill>
                  <a:srgbClr val="696969"/>
                </a:solidFill>
              </a:rPr>
              <a:t>,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981768974"/>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5727963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dirty="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29407482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dirty="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7105112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endParaRPr lang="en-GB" noProof="0" dirty="0"/>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text or remove bar</a:t>
            </a:r>
          </a:p>
        </p:txBody>
      </p:sp>
    </p:spTree>
    <p:extLst>
      <p:ext uri="{BB962C8B-B14F-4D97-AF65-F5344CB8AC3E}">
        <p14:creationId xmlns:p14="http://schemas.microsoft.com/office/powerpoint/2010/main" val="3977367381"/>
      </p:ext>
    </p:extLst>
  </p:cSld>
  <p:clrMapOvr>
    <a:masterClrMapping/>
  </p:clrMapOvr>
  <p:extLst>
    <p:ext uri="{DCECCB84-F9BA-43D5-87BE-67443E8EF086}">
      <p15:sldGuideLst xmlns:p15="http://schemas.microsoft.com/office/powerpoint/2012/main">
        <p15:guide id="1" orient="horz" pos="2007">
          <p15:clr>
            <a:srgbClr val="FBAE40"/>
          </p15:clr>
        </p15:guide>
        <p15:guide id="2" orient="horz" pos="1543">
          <p15:clr>
            <a:srgbClr val="FBAE40"/>
          </p15:clr>
        </p15:guide>
        <p15:guide id="3" orient="horz" pos="1490">
          <p15:clr>
            <a:srgbClr val="FBAE40"/>
          </p15:clr>
        </p15:guide>
        <p15:guide id="4" orient="horz" pos="205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3902393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3" name="TextBox 12">
            <a:extLst>
              <a:ext uri="{FF2B5EF4-FFF2-40B4-BE49-F238E27FC236}">
                <a16:creationId xmlns:a16="http://schemas.microsoft.com/office/drawing/2014/main" id="{A3E72A35-A7D1-43E0-A540-B9177A307238}"/>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1580217835"/>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9" name="TextBox 18">
            <a:extLst>
              <a:ext uri="{FF2B5EF4-FFF2-40B4-BE49-F238E27FC236}">
                <a16:creationId xmlns:a16="http://schemas.microsoft.com/office/drawing/2014/main" id="{BA4E0B8E-6BE9-416D-B911-912E50333F27}"/>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2581113217"/>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dirty="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t>
            </a:r>
            <a:r>
              <a:rPr lang="en-GB" noProof="0"/>
              <a:t>add title</a:t>
            </a:r>
            <a:endParaRPr lang="en-GB" noProof="0" dirty="0"/>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8" name="TextBox 17">
            <a:extLst>
              <a:ext uri="{FF2B5EF4-FFF2-40B4-BE49-F238E27FC236}">
                <a16:creationId xmlns:a16="http://schemas.microsoft.com/office/drawing/2014/main" id="{D689C158-114A-4690-B8A2-D0BCDDA501DB}"/>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4133833069"/>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6.svg"/><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8.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4.svg"/><Relationship Id="rId40" Type="http://schemas.openxmlformats.org/officeDocument/2006/relationships/image" Target="../media/image7.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38"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image" Target="../media/image6.svg"/><Relationship Id="rId21" Type="http://schemas.openxmlformats.org/officeDocument/2006/relationships/slideLayout" Target="../slideLayouts/slideLayout53.xml"/><Relationship Id="rId34" Type="http://schemas.openxmlformats.org/officeDocument/2006/relationships/image" Target="../media/image1.png"/><Relationship Id="rId7" Type="http://schemas.openxmlformats.org/officeDocument/2006/relationships/slideLayout" Target="../slideLayouts/slideLayout3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41" Type="http://schemas.openxmlformats.org/officeDocument/2006/relationships/image" Target="../media/image8.sv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image" Target="../media/image4.svg"/><Relationship Id="rId40" Type="http://schemas.openxmlformats.org/officeDocument/2006/relationships/image" Target="../media/image7.png"/><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image" Target="../media/image3.png"/><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image" Target="../media/image2.svg"/><Relationship Id="rId8" Type="http://schemas.openxmlformats.org/officeDocument/2006/relationships/slideLayout" Target="../slideLayouts/slideLayout40.xml"/><Relationship Id="rId3" Type="http://schemas.openxmlformats.org/officeDocument/2006/relationships/slideLayout" Target="../slideLayouts/slideLayout35.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38"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dirty="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endParaRPr lang="en-GB" noProof="0" dirty="0"/>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dirty="0"/>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dirty="0"/>
          </a:p>
        </p:txBody>
      </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07" r:id="rId1"/>
    <p:sldLayoutId id="2147483685" r:id="rId2"/>
    <p:sldLayoutId id="2147483737" r:id="rId3"/>
    <p:sldLayoutId id="2147483729" r:id="rId4"/>
    <p:sldLayoutId id="2147483725" r:id="rId5"/>
    <p:sldLayoutId id="2147483777" r:id="rId6"/>
    <p:sldLayoutId id="2147483781" r:id="rId7"/>
    <p:sldLayoutId id="2147483796" r:id="rId8"/>
    <p:sldLayoutId id="2147483797" r:id="rId9"/>
    <p:sldLayoutId id="2147483692" r:id="rId10"/>
    <p:sldLayoutId id="2147483711" r:id="rId11"/>
    <p:sldLayoutId id="2147483779" r:id="rId12"/>
    <p:sldLayoutId id="2147483694" r:id="rId13"/>
    <p:sldLayoutId id="2147483695" r:id="rId14"/>
    <p:sldLayoutId id="2147483696" r:id="rId15"/>
    <p:sldLayoutId id="2147483736" r:id="rId16"/>
    <p:sldLayoutId id="2147483773" r:id="rId17"/>
    <p:sldLayoutId id="2147483774" r:id="rId18"/>
    <p:sldLayoutId id="2147483731" r:id="rId19"/>
    <p:sldLayoutId id="2147483697" r:id="rId20"/>
    <p:sldLayoutId id="2147483740" r:id="rId21"/>
    <p:sldLayoutId id="2147483716" r:id="rId22"/>
    <p:sldLayoutId id="2147483718" r:id="rId23"/>
    <p:sldLayoutId id="2147483719" r:id="rId24"/>
    <p:sldLayoutId id="2147483700" r:id="rId25"/>
    <p:sldLayoutId id="2147483743" r:id="rId26"/>
    <p:sldLayoutId id="2147483742" r:id="rId27"/>
    <p:sldLayoutId id="2147483741" r:id="rId28"/>
    <p:sldLayoutId id="2147483775" r:id="rId29"/>
    <p:sldLayoutId id="2147483776" r:id="rId30"/>
    <p:sldLayoutId id="2147483726" r:id="rId31"/>
    <p:sldLayoutId id="2147483778" r:id="rId32"/>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4">
            <a:extLst>
              <a:ext uri="{96DAC541-7B7A-43D3-8B79-37D633B846F1}">
                <asvg:svgBlip xmlns:asvg="http://schemas.microsoft.com/office/drawing/2016/SVG/main" r:embed="rId35"/>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6">
            <a:extLst>
              <a:ext uri="{96DAC541-7B7A-43D3-8B79-37D633B846F1}">
                <asvg:svgBlip xmlns:asvg="http://schemas.microsoft.com/office/drawing/2016/SVG/main" r:embed="rId37"/>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38">
            <a:extLst>
              <a:ext uri="{96DAC541-7B7A-43D3-8B79-37D633B846F1}">
                <asvg:svgBlip xmlns:asvg="http://schemas.microsoft.com/office/drawing/2016/SVG/main" r:embed="rId39"/>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0">
            <a:extLst>
              <a:ext uri="{96DAC541-7B7A-43D3-8B79-37D633B846F1}">
                <asvg:svgBlip xmlns:asvg="http://schemas.microsoft.com/office/drawing/2016/SVG/main" r:embed="rId41"/>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userDrawn="1">
          <p15:clr>
            <a:srgbClr val="F26B43"/>
          </p15:clr>
        </p15:guide>
        <p15:guide id="9" orient="horz" pos="205" userDrawn="1">
          <p15:clr>
            <a:srgbClr val="F26B43"/>
          </p15:clr>
        </p15:guide>
        <p15:guide id="11" orient="horz" pos="3904" userDrawn="1">
          <p15:clr>
            <a:srgbClr val="F26B43"/>
          </p15:clr>
        </p15:guide>
        <p15:guide id="13" pos="7473" userDrawn="1">
          <p15:clr>
            <a:srgbClr val="F26B43"/>
          </p15:clr>
        </p15:guide>
        <p15:guide id="14" pos="417" userDrawn="1">
          <p15:clr>
            <a:srgbClr val="F26B43"/>
          </p15:clr>
        </p15:guide>
        <p15:guide id="18" pos="3840" userDrawn="1">
          <p15:clr>
            <a:srgbClr val="F26B43"/>
          </p15:clr>
        </p15:guide>
        <p15:guide id="19" orient="horz" pos="2160" userDrawn="1">
          <p15:clr>
            <a:srgbClr val="F26B43"/>
          </p15:clr>
        </p15:guide>
        <p15:guide id="20" pos="72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dirty="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endParaRPr lang="en-GB" noProof="0" dirty="0"/>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dirty="0"/>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dirty="0"/>
          </a:p>
        </p:txBody>
      </p:sp>
    </p:spTree>
    <p:extLst>
      <p:ext uri="{BB962C8B-B14F-4D97-AF65-F5344CB8AC3E}">
        <p14:creationId xmlns:p14="http://schemas.microsoft.com/office/powerpoint/2010/main" val="3400814158"/>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 id="2147483826" r:id="rId28"/>
    <p:sldLayoutId id="2147483827" r:id="rId29"/>
    <p:sldLayoutId id="2147483828" r:id="rId30"/>
    <p:sldLayoutId id="2147483829" r:id="rId31"/>
    <p:sldLayoutId id="2147483830" r:id="rId32"/>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4">
            <a:extLst>
              <a:ext uri="{96DAC541-7B7A-43D3-8B79-37D633B846F1}">
                <asvg:svgBlip xmlns:asvg="http://schemas.microsoft.com/office/drawing/2016/SVG/main" r:embed="rId35"/>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6">
            <a:extLst>
              <a:ext uri="{96DAC541-7B7A-43D3-8B79-37D633B846F1}">
                <asvg:svgBlip xmlns:asvg="http://schemas.microsoft.com/office/drawing/2016/SVG/main" r:embed="rId37"/>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38">
            <a:extLst>
              <a:ext uri="{96DAC541-7B7A-43D3-8B79-37D633B846F1}">
                <asvg:svgBlip xmlns:asvg="http://schemas.microsoft.com/office/drawing/2016/SVG/main" r:embed="rId39"/>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0">
            <a:extLst>
              <a:ext uri="{96DAC541-7B7A-43D3-8B79-37D633B846F1}">
                <asvg:svgBlip xmlns:asvg="http://schemas.microsoft.com/office/drawing/2016/SVG/main" r:embed="rId41"/>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p15:clr>
            <a:srgbClr val="F26B43"/>
          </p15:clr>
        </p15:guide>
        <p15:guide id="9" orient="horz" pos="205">
          <p15:clr>
            <a:srgbClr val="F26B43"/>
          </p15:clr>
        </p15:guide>
        <p15:guide id="11" orient="horz" pos="3904">
          <p15:clr>
            <a:srgbClr val="F26B43"/>
          </p15:clr>
        </p15:guide>
        <p15:guide id="13" pos="7473">
          <p15:clr>
            <a:srgbClr val="F26B43"/>
          </p15:clr>
        </p15:guide>
        <p15:guide id="14" pos="417">
          <p15:clr>
            <a:srgbClr val="F26B43"/>
          </p15:clr>
        </p15:guide>
        <p15:guide id="18" pos="3840">
          <p15:clr>
            <a:srgbClr val="F26B43"/>
          </p15:clr>
        </p15:guide>
        <p15:guide id="19" orient="horz" pos="2160">
          <p15:clr>
            <a:srgbClr val="F26B43"/>
          </p15:clr>
        </p15:guide>
        <p15:guide id="20" pos="72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www.linkedin.com/company/ing" TargetMode="External"/><Relationship Id="rId13" Type="http://schemas.openxmlformats.org/officeDocument/2006/relationships/hyperlink" Target="http://www.facebook.com/ING" TargetMode="External"/><Relationship Id="rId18"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image" Target="../media/image23.png"/><Relationship Id="rId17" Type="http://schemas.openxmlformats.org/officeDocument/2006/relationships/hyperlink" Target="https://www.ingwb.com/" TargetMode="External"/><Relationship Id="rId2" Type="http://schemas.openxmlformats.org/officeDocument/2006/relationships/notesSlide" Target="../notesSlides/notesSlide13.xml"/><Relationship Id="rId16" Type="http://schemas.openxmlformats.org/officeDocument/2006/relationships/hyperlink" Target="http://www.ing.com/" TargetMode="External"/><Relationship Id="rId1" Type="http://schemas.openxmlformats.org/officeDocument/2006/relationships/slideLayout" Target="../slideLayouts/slideLayout63.xml"/><Relationship Id="rId6" Type="http://schemas.openxmlformats.org/officeDocument/2006/relationships/image" Target="../media/image20.png"/><Relationship Id="rId11" Type="http://schemas.openxmlformats.org/officeDocument/2006/relationships/hyperlink" Target="http://www.flickr.com/inggroup" TargetMode="External"/><Relationship Id="rId5" Type="http://schemas.openxmlformats.org/officeDocument/2006/relationships/hyperlink" Target="http://www.twitter.com/ING_news" TargetMode="External"/><Relationship Id="rId15" Type="http://schemas.openxmlformats.org/officeDocument/2006/relationships/image" Target="../media/image25.png"/><Relationship Id="rId10" Type="http://schemas.openxmlformats.org/officeDocument/2006/relationships/hyperlink" Target="http://www.youtube.com/ING" TargetMode="External"/><Relationship Id="rId19" Type="http://schemas.openxmlformats.org/officeDocument/2006/relationships/hyperlink" Target="https://medium.com/ing-blog" TargetMode="External"/><Relationship Id="rId4" Type="http://schemas.openxmlformats.org/officeDocument/2006/relationships/hyperlink" Target="http://www.slideshare.net/ing" TargetMode="External"/><Relationship Id="rId9" Type="http://schemas.openxmlformats.org/officeDocument/2006/relationships/image" Target="../media/image22.png"/><Relationship Id="rId1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0.xml"/><Relationship Id="rId5" Type="http://schemas.openxmlformats.org/officeDocument/2006/relationships/image" Target="../media/image31.jpg"/><Relationship Id="rId4" Type="http://schemas.openxmlformats.org/officeDocument/2006/relationships/image" Target="../media/image30.jpg"/></Relationships>
</file>

<file path=ppt/slides/_rels/slide5.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jpeg"/><Relationship Id="rId1" Type="http://schemas.openxmlformats.org/officeDocument/2006/relationships/slideLayout" Target="../slideLayouts/slideLayout10.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203D21E-0F48-4B79-9D3B-0888A07A3B15}"/>
              </a:ext>
            </a:extLst>
          </p:cNvPr>
          <p:cNvPicPr>
            <a:picLocks noGrp="1" noChangeAspect="1"/>
          </p:cNvPicPr>
          <p:nvPr>
            <p:ph type="pic" sz="quarter" idx="12"/>
          </p:nvPr>
        </p:nvPicPr>
        <p:blipFill rotWithShape="1">
          <a:blip r:embed="rId3"/>
          <a:srcRect t="21377" b="15809"/>
          <a:stretch/>
        </p:blipFill>
        <p:spPr>
          <a:xfrm>
            <a:off x="0" y="-176400"/>
            <a:ext cx="12192000" cy="5157745"/>
          </a:xfrm>
        </p:spPr>
      </p:pic>
      <p:sp>
        <p:nvSpPr>
          <p:cNvPr id="20" name="Picture Placeholder 19">
            <a:extLst>
              <a:ext uri="{FF2B5EF4-FFF2-40B4-BE49-F238E27FC236}">
                <a16:creationId xmlns:a16="http://schemas.microsoft.com/office/drawing/2014/main" id="{6FD6E4CC-0A3F-4E4C-A223-2FABC0FB82D6}"/>
              </a:ext>
            </a:extLst>
          </p:cNvPr>
          <p:cNvSpPr>
            <a:spLocks noGrp="1"/>
          </p:cNvSpPr>
          <p:nvPr>
            <p:ph type="pic" sz="quarter" idx="16"/>
          </p:nvPr>
        </p:nvSpPr>
        <p:spPr/>
      </p:sp>
      <p:sp>
        <p:nvSpPr>
          <p:cNvPr id="3" name="Title 2"/>
          <p:cNvSpPr>
            <a:spLocks noGrp="1"/>
          </p:cNvSpPr>
          <p:nvPr>
            <p:ph type="ctrTitle"/>
          </p:nvPr>
        </p:nvSpPr>
        <p:spPr>
          <a:xfrm>
            <a:off x="658798" y="2237533"/>
            <a:ext cx="7226438" cy="732995"/>
          </a:xfrm>
        </p:spPr>
        <p:txBody>
          <a:bodyPr/>
          <a:lstStyle/>
          <a:p>
            <a:r>
              <a:rPr lang="en-GB" dirty="0"/>
              <a:t>{Dev}School DevOps Edition 2022</a:t>
            </a:r>
          </a:p>
        </p:txBody>
      </p:sp>
      <p:sp>
        <p:nvSpPr>
          <p:cNvPr id="4" name="Subtitle 3"/>
          <p:cNvSpPr>
            <a:spLocks noGrp="1"/>
          </p:cNvSpPr>
          <p:nvPr>
            <p:ph type="subTitle" idx="1"/>
          </p:nvPr>
        </p:nvSpPr>
        <p:spPr/>
        <p:txBody>
          <a:bodyPr/>
          <a:lstStyle/>
          <a:p>
            <a:r>
              <a:rPr lang="en-US" dirty="0"/>
              <a:t>Maria Jianu, Andrada Raducanu, Wouter Ligtenberg</a:t>
            </a:r>
          </a:p>
        </p:txBody>
      </p:sp>
      <p:sp>
        <p:nvSpPr>
          <p:cNvPr id="15" name="Text Placeholder 14"/>
          <p:cNvSpPr>
            <a:spLocks noGrp="1"/>
          </p:cNvSpPr>
          <p:nvPr>
            <p:ph type="body" sz="quarter" idx="14"/>
          </p:nvPr>
        </p:nvSpPr>
        <p:spPr/>
        <p:txBody>
          <a:bodyPr/>
          <a:lstStyle/>
          <a:p>
            <a:r>
              <a:rPr lang="en-GB" dirty="0"/>
              <a:t>April 2022</a:t>
            </a:r>
          </a:p>
        </p:txBody>
      </p:sp>
    </p:spTree>
    <p:extLst>
      <p:ext uri="{BB962C8B-B14F-4D97-AF65-F5344CB8AC3E}">
        <p14:creationId xmlns:p14="http://schemas.microsoft.com/office/powerpoint/2010/main" val="2649286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10</a:t>
            </a:fld>
            <a:endParaRPr lang="en-GB" noProof="0" dirty="0"/>
          </a:p>
        </p:txBody>
      </p:sp>
      <p:sp>
        <p:nvSpPr>
          <p:cNvPr id="7" name="Title 6"/>
          <p:cNvSpPr>
            <a:spLocks noGrp="1"/>
          </p:cNvSpPr>
          <p:nvPr>
            <p:ph type="title"/>
          </p:nvPr>
        </p:nvSpPr>
        <p:spPr/>
        <p:txBody>
          <a:bodyPr/>
          <a:lstStyle/>
          <a:p>
            <a:r>
              <a:rPr lang="en-GB" dirty="0"/>
              <a:t>DevOps Lifecycle</a:t>
            </a:r>
            <a:br>
              <a:rPr lang="en-GB" dirty="0"/>
            </a:br>
            <a:br>
              <a:rPr lang="en-GB" dirty="0"/>
            </a:br>
            <a:br>
              <a:rPr lang="en-GB" dirty="0"/>
            </a:br>
            <a:endParaRPr lang="en-GB" dirty="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pic>
        <p:nvPicPr>
          <p:cNvPr id="8" name="Picture 7">
            <a:extLst>
              <a:ext uri="{FF2B5EF4-FFF2-40B4-BE49-F238E27FC236}">
                <a16:creationId xmlns:a16="http://schemas.microsoft.com/office/drawing/2014/main" id="{1C86E552-F117-462E-8585-316CEB75FA6D}"/>
              </a:ext>
            </a:extLst>
          </p:cNvPr>
          <p:cNvPicPr>
            <a:picLocks noChangeAspect="1"/>
          </p:cNvPicPr>
          <p:nvPr/>
        </p:nvPicPr>
        <p:blipFill>
          <a:blip r:embed="rId3"/>
          <a:stretch>
            <a:fillRect/>
          </a:stretch>
        </p:blipFill>
        <p:spPr>
          <a:xfrm>
            <a:off x="2376487" y="1571625"/>
            <a:ext cx="7439025" cy="3714750"/>
          </a:xfrm>
          <a:prstGeom prst="rect">
            <a:avLst/>
          </a:prstGeom>
        </p:spPr>
      </p:pic>
    </p:spTree>
    <p:extLst>
      <p:ext uri="{BB962C8B-B14F-4D97-AF65-F5344CB8AC3E}">
        <p14:creationId xmlns:p14="http://schemas.microsoft.com/office/powerpoint/2010/main" val="2624120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11</a:t>
            </a:fld>
            <a:endParaRPr lang="en-GB" noProof="0" dirty="0"/>
          </a:p>
        </p:txBody>
      </p:sp>
      <p:sp>
        <p:nvSpPr>
          <p:cNvPr id="7" name="Title 6"/>
          <p:cNvSpPr>
            <a:spLocks noGrp="1"/>
          </p:cNvSpPr>
          <p:nvPr>
            <p:ph type="title"/>
          </p:nvPr>
        </p:nvSpPr>
        <p:spPr/>
        <p:txBody>
          <a:bodyPr/>
          <a:lstStyle/>
          <a:p>
            <a:r>
              <a:rPr lang="en-GB" dirty="0"/>
              <a:t>What is CI/CD</a:t>
            </a:r>
          </a:p>
        </p:txBody>
      </p:sp>
      <p:sp>
        <p:nvSpPr>
          <p:cNvPr id="6" name="Content Placeholder 5"/>
          <p:cNvSpPr>
            <a:spLocks noGrp="1"/>
          </p:cNvSpPr>
          <p:nvPr>
            <p:ph idx="1"/>
          </p:nvPr>
        </p:nvSpPr>
        <p:spPr>
          <a:xfrm>
            <a:off x="846034" y="1141197"/>
            <a:ext cx="10688574" cy="4003371"/>
          </a:xfrm>
        </p:spPr>
        <p:txBody>
          <a:bodyPr/>
          <a:lstStyle/>
          <a:p>
            <a:r>
              <a:rPr lang="en-US" b="1" dirty="0"/>
              <a:t>Continuous integration </a:t>
            </a:r>
            <a:r>
              <a:rPr lang="en-US" dirty="0"/>
              <a:t>(CI) and </a:t>
            </a:r>
            <a:r>
              <a:rPr lang="en-US" b="1" dirty="0"/>
              <a:t>continuous delivery </a:t>
            </a:r>
            <a:r>
              <a:rPr lang="en-US" dirty="0"/>
              <a:t>(CD) are the processes that are used to:</a:t>
            </a:r>
          </a:p>
          <a:p>
            <a:endParaRPr lang="en-US" dirty="0"/>
          </a:p>
          <a:p>
            <a:pPr marL="702900" lvl="2" indent="-342900">
              <a:buFont typeface="Arial" panose="020B0604020202020204" pitchFamily="34" charset="0"/>
              <a:buChar char="•"/>
            </a:pPr>
            <a:r>
              <a:rPr lang="en-US" dirty="0"/>
              <a:t>Build</a:t>
            </a:r>
          </a:p>
          <a:p>
            <a:pPr marL="702900" lvl="2" indent="-342900">
              <a:buFont typeface="Arial" panose="020B0604020202020204" pitchFamily="34" charset="0"/>
              <a:buChar char="•"/>
            </a:pPr>
            <a:r>
              <a:rPr lang="en-US" dirty="0"/>
              <a:t>Package</a:t>
            </a:r>
          </a:p>
          <a:p>
            <a:pPr marL="702900" lvl="2" indent="-342900">
              <a:buFont typeface="Arial" panose="020B0604020202020204" pitchFamily="34" charset="0"/>
              <a:buChar char="•"/>
            </a:pPr>
            <a:r>
              <a:rPr lang="en-US" dirty="0"/>
              <a:t>Deploy</a:t>
            </a:r>
          </a:p>
          <a:p>
            <a:r>
              <a:rPr lang="en-US" dirty="0"/>
              <a:t>		… your application.</a:t>
            </a:r>
          </a:p>
          <a:p>
            <a:endParaRPr lang="en-US" dirty="0"/>
          </a:p>
          <a:p>
            <a:endParaRPr lang="en-US" dirty="0"/>
          </a:p>
          <a:p>
            <a:r>
              <a:rPr lang="en-US" b="1" dirty="0"/>
              <a:t>CI</a:t>
            </a:r>
            <a:r>
              <a:rPr lang="en-US" dirty="0"/>
              <a:t> =  development practice that helps ensure that software components work together and allows you to continuously integrate code into a single shared and easy to access repository.</a:t>
            </a:r>
          </a:p>
          <a:p>
            <a:endParaRPr lang="en-US" dirty="0"/>
          </a:p>
          <a:p>
            <a:r>
              <a:rPr lang="en-US" b="1" dirty="0"/>
              <a:t>CD</a:t>
            </a:r>
            <a:r>
              <a:rPr lang="en-US" dirty="0"/>
              <a:t> = the ability to deploy your integrated code into production without the need of human intervention</a:t>
            </a:r>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Tree>
    <p:extLst>
      <p:ext uri="{BB962C8B-B14F-4D97-AF65-F5344CB8AC3E}">
        <p14:creationId xmlns:p14="http://schemas.microsoft.com/office/powerpoint/2010/main" val="47149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12</a:t>
            </a:fld>
            <a:endParaRPr lang="en-GB" noProof="0" dirty="0"/>
          </a:p>
        </p:txBody>
      </p:sp>
      <p:sp>
        <p:nvSpPr>
          <p:cNvPr id="7" name="Title 6"/>
          <p:cNvSpPr>
            <a:spLocks noGrp="1"/>
          </p:cNvSpPr>
          <p:nvPr>
            <p:ph type="title"/>
          </p:nvPr>
        </p:nvSpPr>
        <p:spPr/>
        <p:txBody>
          <a:bodyPr/>
          <a:lstStyle/>
          <a:p>
            <a:r>
              <a:rPr lang="en-GB" dirty="0"/>
              <a:t>Why CI/CD matters</a:t>
            </a:r>
            <a:br>
              <a:rPr lang="en-GB" dirty="0"/>
            </a:br>
            <a:br>
              <a:rPr lang="en-GB" dirty="0"/>
            </a:br>
            <a:br>
              <a:rPr lang="en-GB" dirty="0"/>
            </a:br>
            <a:endParaRPr lang="en-GB" dirty="0"/>
          </a:p>
        </p:txBody>
      </p:sp>
      <p:sp>
        <p:nvSpPr>
          <p:cNvPr id="6" name="Content Placeholder 5"/>
          <p:cNvSpPr>
            <a:spLocks noGrp="1"/>
          </p:cNvSpPr>
          <p:nvPr>
            <p:ph idx="1"/>
          </p:nvPr>
        </p:nvSpPr>
        <p:spPr>
          <a:xfrm>
            <a:off x="876514" y="972376"/>
            <a:ext cx="4353408" cy="731145"/>
          </a:xfrm>
        </p:spPr>
        <p:txBody>
          <a:bodyPr/>
          <a:lstStyle/>
          <a:p>
            <a:pPr marL="702900" lvl="2" indent="-342900">
              <a:buFont typeface="Arial" panose="020B0604020202020204" pitchFamily="34" charset="0"/>
              <a:buChar char="•"/>
            </a:pPr>
            <a:endParaRPr lang="en-US" sz="2800" dirty="0"/>
          </a:p>
          <a:p>
            <a:pPr marL="522900" lvl="1" indent="-342900">
              <a:buFont typeface="Arial" panose="020B0604020202020204" pitchFamily="34" charset="0"/>
              <a:buChar char="•"/>
            </a:pPr>
            <a:r>
              <a:rPr lang="en-US" sz="2800" dirty="0"/>
              <a:t>Smaller code changes</a:t>
            </a:r>
          </a:p>
          <a:p>
            <a:pPr lvl="2" indent="0">
              <a:buNone/>
            </a:pPr>
            <a:endParaRPr lang="en-US" sz="2800" dirty="0"/>
          </a:p>
          <a:p>
            <a:endParaRPr lang="en-US" sz="2800" b="1" dirty="0"/>
          </a:p>
          <a:p>
            <a:pPr marL="342900" indent="-342900">
              <a:buFont typeface="Arial" panose="020B0604020202020204" pitchFamily="34" charset="0"/>
              <a:buChar char="•"/>
            </a:pPr>
            <a:endParaRPr lang="en-US" sz="2800" dirty="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
        <p:nvSpPr>
          <p:cNvPr id="2" name="TextBox 1">
            <a:extLst>
              <a:ext uri="{FF2B5EF4-FFF2-40B4-BE49-F238E27FC236}">
                <a16:creationId xmlns:a16="http://schemas.microsoft.com/office/drawing/2014/main" id="{8EF5C4D4-F19E-4D84-A1B7-FA4F6727E2A6}"/>
              </a:ext>
            </a:extLst>
          </p:cNvPr>
          <p:cNvSpPr txBox="1"/>
          <p:nvPr/>
        </p:nvSpPr>
        <p:spPr>
          <a:xfrm>
            <a:off x="637726" y="2729431"/>
            <a:ext cx="7524967" cy="503590"/>
          </a:xfrm>
          <a:prstGeom prst="rect">
            <a:avLst/>
          </a:prstGeom>
          <a:noFill/>
        </p:spPr>
        <p:txBody>
          <a:bodyPr wrap="square" lIns="36000" tIns="36000" rIns="36000" bIns="36000" rtlCol="0">
            <a:spAutoFit/>
          </a:bodyPr>
          <a:lstStyle/>
          <a:p>
            <a:pPr marL="702900" lvl="2" indent="-342900">
              <a:buFont typeface="Arial" panose="020B0604020202020204" pitchFamily="34" charset="0"/>
              <a:buChar char="•"/>
            </a:pPr>
            <a:r>
              <a:rPr lang="en-US" sz="2800" dirty="0"/>
              <a:t>Faster Mean Time To Resolution (MTTR)</a:t>
            </a:r>
          </a:p>
        </p:txBody>
      </p:sp>
      <p:sp>
        <p:nvSpPr>
          <p:cNvPr id="10" name="TextBox 9">
            <a:extLst>
              <a:ext uri="{FF2B5EF4-FFF2-40B4-BE49-F238E27FC236}">
                <a16:creationId xmlns:a16="http://schemas.microsoft.com/office/drawing/2014/main" id="{1BE636EC-487D-4D0A-8E80-E2AABC67F8D6}"/>
              </a:ext>
            </a:extLst>
          </p:cNvPr>
          <p:cNvSpPr txBox="1"/>
          <p:nvPr/>
        </p:nvSpPr>
        <p:spPr>
          <a:xfrm>
            <a:off x="667775" y="1993538"/>
            <a:ext cx="4557193" cy="503590"/>
          </a:xfrm>
          <a:prstGeom prst="rect">
            <a:avLst/>
          </a:prstGeom>
          <a:noFill/>
        </p:spPr>
        <p:txBody>
          <a:bodyPr wrap="square" lIns="36000" tIns="36000" rIns="36000" bIns="36000" rtlCol="0">
            <a:spAutoFit/>
          </a:bodyPr>
          <a:lstStyle/>
          <a:p>
            <a:pPr marL="702900" lvl="2" indent="-342900">
              <a:buFont typeface="Arial" panose="020B0604020202020204" pitchFamily="34" charset="0"/>
              <a:buChar char="•"/>
            </a:pPr>
            <a:r>
              <a:rPr lang="ro-RO" sz="2800" dirty="0"/>
              <a:t>Fault </a:t>
            </a:r>
            <a:r>
              <a:rPr lang="ro-RO" sz="2800" dirty="0" err="1"/>
              <a:t>isolations</a:t>
            </a:r>
            <a:endParaRPr lang="en-US" sz="2800" dirty="0"/>
          </a:p>
        </p:txBody>
      </p:sp>
      <p:sp>
        <p:nvSpPr>
          <p:cNvPr id="12" name="TextBox 11">
            <a:extLst>
              <a:ext uri="{FF2B5EF4-FFF2-40B4-BE49-F238E27FC236}">
                <a16:creationId xmlns:a16="http://schemas.microsoft.com/office/drawing/2014/main" id="{8B4E3FDC-0FB5-4831-B4E4-D47CC6073999}"/>
              </a:ext>
            </a:extLst>
          </p:cNvPr>
          <p:cNvSpPr txBox="1"/>
          <p:nvPr/>
        </p:nvSpPr>
        <p:spPr>
          <a:xfrm>
            <a:off x="637726" y="3370226"/>
            <a:ext cx="4557193" cy="503590"/>
          </a:xfrm>
          <a:prstGeom prst="rect">
            <a:avLst/>
          </a:prstGeom>
          <a:noFill/>
        </p:spPr>
        <p:txBody>
          <a:bodyPr wrap="square" lIns="36000" tIns="36000" rIns="36000" bIns="36000" rtlCol="0">
            <a:spAutoFit/>
          </a:bodyPr>
          <a:lstStyle/>
          <a:p>
            <a:pPr marL="702900" lvl="2" indent="-342900">
              <a:buFont typeface="Arial" panose="020B0604020202020204" pitchFamily="34" charset="0"/>
              <a:buChar char="•"/>
            </a:pPr>
            <a:r>
              <a:rPr lang="ro-RO" sz="2800" dirty="0" err="1"/>
              <a:t>Faster</a:t>
            </a:r>
            <a:r>
              <a:rPr lang="ro-RO" sz="2800" dirty="0"/>
              <a:t> </a:t>
            </a:r>
            <a:r>
              <a:rPr lang="ro-RO" sz="2800" dirty="0" err="1"/>
              <a:t>Release</a:t>
            </a:r>
            <a:r>
              <a:rPr lang="ro-RO" sz="2800" dirty="0"/>
              <a:t> Rate</a:t>
            </a:r>
            <a:endParaRPr lang="en-US" sz="2800" dirty="0"/>
          </a:p>
        </p:txBody>
      </p:sp>
      <p:sp>
        <p:nvSpPr>
          <p:cNvPr id="14" name="TextBox 13">
            <a:extLst>
              <a:ext uri="{FF2B5EF4-FFF2-40B4-BE49-F238E27FC236}">
                <a16:creationId xmlns:a16="http://schemas.microsoft.com/office/drawing/2014/main" id="{217920FB-7800-4BA1-9C1D-BBA42049C22F}"/>
              </a:ext>
            </a:extLst>
          </p:cNvPr>
          <p:cNvSpPr txBox="1"/>
          <p:nvPr/>
        </p:nvSpPr>
        <p:spPr>
          <a:xfrm>
            <a:off x="667775" y="4105043"/>
            <a:ext cx="4557193" cy="503590"/>
          </a:xfrm>
          <a:prstGeom prst="rect">
            <a:avLst/>
          </a:prstGeom>
          <a:noFill/>
        </p:spPr>
        <p:txBody>
          <a:bodyPr wrap="square" lIns="36000" tIns="36000" rIns="36000" bIns="36000" rtlCol="0">
            <a:spAutoFit/>
          </a:bodyPr>
          <a:lstStyle/>
          <a:p>
            <a:pPr marL="702900" lvl="2" indent="-342900">
              <a:buFont typeface="Arial" panose="020B0604020202020204" pitchFamily="34" charset="0"/>
              <a:buChar char="•"/>
            </a:pPr>
            <a:r>
              <a:rPr lang="en-US" sz="2800" dirty="0"/>
              <a:t>More Test Reliability</a:t>
            </a:r>
          </a:p>
        </p:txBody>
      </p:sp>
    </p:spTree>
    <p:extLst>
      <p:ext uri="{BB962C8B-B14F-4D97-AF65-F5344CB8AC3E}">
        <p14:creationId xmlns:p14="http://schemas.microsoft.com/office/powerpoint/2010/main" val="238534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uiExpand="1" build="p"/>
      <p:bldP spid="2" grpId="0"/>
      <p:bldP spid="10" grpId="0"/>
      <p:bldP spid="12"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13</a:t>
            </a:fld>
            <a:endParaRPr lang="en-GB" noProof="0" dirty="0"/>
          </a:p>
        </p:txBody>
      </p:sp>
      <p:sp>
        <p:nvSpPr>
          <p:cNvPr id="7" name="Title 6"/>
          <p:cNvSpPr>
            <a:spLocks noGrp="1"/>
          </p:cNvSpPr>
          <p:nvPr>
            <p:ph type="title"/>
          </p:nvPr>
        </p:nvSpPr>
        <p:spPr>
          <a:xfrm>
            <a:off x="2425190" y="3429000"/>
            <a:ext cx="7341620" cy="817244"/>
          </a:xfrm>
        </p:spPr>
        <p:txBody>
          <a:bodyPr/>
          <a:lstStyle/>
          <a:p>
            <a:r>
              <a:rPr lang="en-GB" sz="4400" dirty="0"/>
              <a:t>Let’s set up your machines!</a:t>
            </a:r>
            <a:br>
              <a:rPr lang="en-GB" dirty="0"/>
            </a:br>
            <a:br>
              <a:rPr lang="en-GB" dirty="0"/>
            </a:br>
            <a:br>
              <a:rPr lang="en-GB" dirty="0"/>
            </a:br>
            <a:endParaRPr lang="en-GB" dirty="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Tree>
    <p:extLst>
      <p:ext uri="{BB962C8B-B14F-4D97-AF65-F5344CB8AC3E}">
        <p14:creationId xmlns:p14="http://schemas.microsoft.com/office/powerpoint/2010/main" val="2482060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14</a:t>
            </a:fld>
            <a:endParaRPr lang="en-GB" noProof="0" dirty="0"/>
          </a:p>
        </p:txBody>
      </p:sp>
      <p:sp>
        <p:nvSpPr>
          <p:cNvPr id="7" name="Title 6"/>
          <p:cNvSpPr>
            <a:spLocks noGrp="1"/>
          </p:cNvSpPr>
          <p:nvPr>
            <p:ph type="title"/>
          </p:nvPr>
        </p:nvSpPr>
        <p:spPr>
          <a:xfrm>
            <a:off x="3503808" y="3243898"/>
            <a:ext cx="10875600" cy="817244"/>
          </a:xfrm>
        </p:spPr>
        <p:txBody>
          <a:bodyPr/>
          <a:lstStyle/>
          <a:p>
            <a:r>
              <a:rPr lang="en-GB" sz="4400" dirty="0"/>
              <a:t>Feedback time </a:t>
            </a:r>
            <a:r>
              <a:rPr lang="en-GB" sz="4400" dirty="0">
                <a:sym typeface="Wingdings" panose="05000000000000000000" pitchFamily="2" charset="2"/>
              </a:rPr>
              <a:t></a:t>
            </a:r>
            <a:br>
              <a:rPr lang="en-GB" dirty="0"/>
            </a:br>
            <a:br>
              <a:rPr lang="en-GB" dirty="0"/>
            </a:br>
            <a:br>
              <a:rPr lang="en-GB" dirty="0"/>
            </a:br>
            <a:endParaRPr lang="en-GB" dirty="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Tree>
    <p:extLst>
      <p:ext uri="{BB962C8B-B14F-4D97-AF65-F5344CB8AC3E}">
        <p14:creationId xmlns:p14="http://schemas.microsoft.com/office/powerpoint/2010/main" val="3170145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10A9055-49E5-40AC-B04C-40E2980374D6}"/>
              </a:ext>
            </a:extLst>
          </p:cNvPr>
          <p:cNvSpPr>
            <a:spLocks noGrp="1"/>
          </p:cNvSpPr>
          <p:nvPr>
            <p:ph type="ctrTitle"/>
          </p:nvPr>
        </p:nvSpPr>
        <p:spPr>
          <a:xfrm>
            <a:off x="658800" y="2448000"/>
            <a:ext cx="2606347" cy="732995"/>
          </a:xfrm>
        </p:spPr>
        <p:txBody>
          <a:bodyPr/>
          <a:lstStyle/>
          <a:p>
            <a:r>
              <a:rPr lang="en-GB" dirty="0"/>
              <a:t>Thank you!</a:t>
            </a:r>
          </a:p>
        </p:txBody>
      </p:sp>
      <p:grpSp>
        <p:nvGrpSpPr>
          <p:cNvPr id="4" name="Group 3">
            <a:extLst>
              <a:ext uri="{FF2B5EF4-FFF2-40B4-BE49-F238E27FC236}">
                <a16:creationId xmlns:a16="http://schemas.microsoft.com/office/drawing/2014/main" id="{804047B3-9284-4AB6-A438-85B1F5B70288}"/>
              </a:ext>
            </a:extLst>
          </p:cNvPr>
          <p:cNvGrpSpPr/>
          <p:nvPr/>
        </p:nvGrpSpPr>
        <p:grpSpPr>
          <a:xfrm>
            <a:off x="7440101" y="5163514"/>
            <a:ext cx="2088000" cy="361904"/>
            <a:chOff x="5417448" y="5163514"/>
            <a:chExt cx="2088000" cy="361904"/>
          </a:xfrm>
        </p:grpSpPr>
        <p:sp>
          <p:nvSpPr>
            <p:cNvPr id="5" name="Freeform 56">
              <a:extLst>
                <a:ext uri="{FF2B5EF4-FFF2-40B4-BE49-F238E27FC236}">
                  <a16:creationId xmlns:a16="http://schemas.microsoft.com/office/drawing/2014/main" id="{37A82319-BAB0-42B6-8A2F-BB8E4F34B9D4}"/>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6" name="Picture 5">
              <a:extLst>
                <a:ext uri="{FF2B5EF4-FFF2-40B4-BE49-F238E27FC236}">
                  <a16:creationId xmlns:a16="http://schemas.microsoft.com/office/drawing/2014/main" id="{3413F2C0-D31F-4845-A266-96519F5950C3}"/>
                </a:ext>
              </a:extLst>
            </p:cNvPr>
            <p:cNvPicPr>
              <a:picLocks noChangeAspect="1"/>
            </p:cNvPicPr>
            <p:nvPr/>
          </p:nvPicPr>
          <p:blipFill rotWithShape="1">
            <a:blip r:embed="rId3">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7" name="TextBox 6">
              <a:hlinkClick r:id="rId4"/>
              <a:extLst>
                <a:ext uri="{FF2B5EF4-FFF2-40B4-BE49-F238E27FC236}">
                  <a16:creationId xmlns:a16="http://schemas.microsoft.com/office/drawing/2014/main" id="{0B720B06-27FE-4E7B-90C8-1747C21B3288}"/>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SlideShare.net/ING</a:t>
              </a:r>
            </a:p>
          </p:txBody>
        </p:sp>
      </p:grpSp>
      <p:grpSp>
        <p:nvGrpSpPr>
          <p:cNvPr id="2" name="Group 1">
            <a:extLst>
              <a:ext uri="{FF2B5EF4-FFF2-40B4-BE49-F238E27FC236}">
                <a16:creationId xmlns:a16="http://schemas.microsoft.com/office/drawing/2014/main" id="{D7169AC8-66B2-4099-9675-8206C4F11957}"/>
              </a:ext>
            </a:extLst>
          </p:cNvPr>
          <p:cNvGrpSpPr/>
          <p:nvPr/>
        </p:nvGrpSpPr>
        <p:grpSpPr>
          <a:xfrm>
            <a:off x="2920687" y="5163514"/>
            <a:ext cx="2091962" cy="361904"/>
            <a:chOff x="2942261" y="5163514"/>
            <a:chExt cx="2091962" cy="361904"/>
          </a:xfrm>
        </p:grpSpPr>
        <p:sp>
          <p:nvSpPr>
            <p:cNvPr id="9" name="Freeform 60">
              <a:extLst>
                <a:ext uri="{FF2B5EF4-FFF2-40B4-BE49-F238E27FC236}">
                  <a16:creationId xmlns:a16="http://schemas.microsoft.com/office/drawing/2014/main" id="{CC308503-7068-41D4-A26E-57FAD917B30D}"/>
                </a:ext>
              </a:extLst>
            </p:cNvPr>
            <p:cNvSpPr>
              <a:spLocks/>
            </p:cNvSpPr>
            <p:nvPr/>
          </p:nvSpPr>
          <p:spPr bwMode="auto">
            <a:xfrm>
              <a:off x="2942261"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sp>
          <p:nvSpPr>
            <p:cNvPr id="12" name="TextBox 11">
              <a:hlinkClick r:id="rId5"/>
              <a:extLst>
                <a:ext uri="{FF2B5EF4-FFF2-40B4-BE49-F238E27FC236}">
                  <a16:creationId xmlns:a16="http://schemas.microsoft.com/office/drawing/2014/main" id="{2C8869A4-0C7B-49BB-8282-8A67C6231A5C}"/>
                </a:ext>
              </a:extLst>
            </p:cNvPr>
            <p:cNvSpPr txBox="1"/>
            <p:nvPr/>
          </p:nvSpPr>
          <p:spPr>
            <a:xfrm>
              <a:off x="2946223"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ING_News</a:t>
              </a:r>
              <a:endParaRPr kumimoji="0" lang="en-GB" sz="10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13" name="Picture 12">
              <a:hlinkClick r:id="rId5"/>
              <a:extLst>
                <a:ext uri="{FF2B5EF4-FFF2-40B4-BE49-F238E27FC236}">
                  <a16:creationId xmlns:a16="http://schemas.microsoft.com/office/drawing/2014/main" id="{05C57A5E-FA8F-4676-B87F-2BF6982F26DB}"/>
                </a:ext>
              </a:extLst>
            </p:cNvPr>
            <p:cNvPicPr>
              <a:picLocks noChangeAspect="1"/>
            </p:cNvPicPr>
            <p:nvPr/>
          </p:nvPicPr>
          <p:blipFill rotWithShape="1">
            <a:blip r:embed="rId6">
              <a:extLst>
                <a:ext uri="{28A0092B-C50C-407E-A947-70E740481C1C}">
                  <a14:useLocalDpi xmlns:a14="http://schemas.microsoft.com/office/drawing/2010/main" val="0"/>
                </a:ext>
              </a:extLst>
            </a:blip>
            <a:srcRect l="12470" t="12470" r="15432" b="15432"/>
            <a:stretch/>
          </p:blipFill>
          <p:spPr>
            <a:xfrm>
              <a:off x="2991468" y="5208406"/>
              <a:ext cx="259556" cy="259556"/>
            </a:xfrm>
            <a:prstGeom prst="rect">
              <a:avLst/>
            </a:prstGeom>
            <a:solidFill>
              <a:srgbClr val="A8A8A8"/>
            </a:solidFill>
          </p:spPr>
        </p:pic>
      </p:grpSp>
      <p:grpSp>
        <p:nvGrpSpPr>
          <p:cNvPr id="14" name="Group 13">
            <a:extLst>
              <a:ext uri="{FF2B5EF4-FFF2-40B4-BE49-F238E27FC236}">
                <a16:creationId xmlns:a16="http://schemas.microsoft.com/office/drawing/2014/main" id="{CA6C3C54-3E6C-44C4-8864-D5CE700AE69A}"/>
              </a:ext>
            </a:extLst>
          </p:cNvPr>
          <p:cNvGrpSpPr/>
          <p:nvPr/>
        </p:nvGrpSpPr>
        <p:grpSpPr>
          <a:xfrm>
            <a:off x="5182375" y="5163514"/>
            <a:ext cx="2088000" cy="361904"/>
            <a:chOff x="3113536" y="5163514"/>
            <a:chExt cx="2088000" cy="361904"/>
          </a:xfrm>
        </p:grpSpPr>
        <p:sp>
          <p:nvSpPr>
            <p:cNvPr id="15" name="Freeform 88">
              <a:extLst>
                <a:ext uri="{FF2B5EF4-FFF2-40B4-BE49-F238E27FC236}">
                  <a16:creationId xmlns:a16="http://schemas.microsoft.com/office/drawing/2014/main" id="{58AD6ADF-FE16-4FF3-BFE4-9166DE9A11D7}"/>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16" name="Picture 15">
              <a:extLst>
                <a:ext uri="{FF2B5EF4-FFF2-40B4-BE49-F238E27FC236}">
                  <a16:creationId xmlns:a16="http://schemas.microsoft.com/office/drawing/2014/main" id="{B6ECA374-61A3-479D-BE4A-58A43F1077F0}"/>
                </a:ext>
              </a:extLst>
            </p:cNvPr>
            <p:cNvPicPr>
              <a:picLocks noChangeAspect="1"/>
            </p:cNvPicPr>
            <p:nvPr/>
          </p:nvPicPr>
          <p:blipFill rotWithShape="1">
            <a:blip r:embed="rId7">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8"/>
              <a:extLst>
                <a:ext uri="{FF2B5EF4-FFF2-40B4-BE49-F238E27FC236}">
                  <a16:creationId xmlns:a16="http://schemas.microsoft.com/office/drawing/2014/main" id="{711EB782-ED9C-457B-B0E4-CF8830382EC4}"/>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LinkedIn.com/company/ING</a:t>
              </a:r>
            </a:p>
          </p:txBody>
        </p:sp>
      </p:grpSp>
      <p:grpSp>
        <p:nvGrpSpPr>
          <p:cNvPr id="18" name="Group 17">
            <a:extLst>
              <a:ext uri="{FF2B5EF4-FFF2-40B4-BE49-F238E27FC236}">
                <a16:creationId xmlns:a16="http://schemas.microsoft.com/office/drawing/2014/main" id="{FF88AC52-D68F-41E0-952B-9417422A7A7B}"/>
              </a:ext>
            </a:extLst>
          </p:cNvPr>
          <p:cNvGrpSpPr/>
          <p:nvPr/>
        </p:nvGrpSpPr>
        <p:grpSpPr>
          <a:xfrm>
            <a:off x="5182375" y="5676946"/>
            <a:ext cx="2088000" cy="361904"/>
            <a:chOff x="3113536" y="5676946"/>
            <a:chExt cx="2088000" cy="361904"/>
          </a:xfrm>
        </p:grpSpPr>
        <p:sp>
          <p:nvSpPr>
            <p:cNvPr id="19" name="Freeform 52">
              <a:extLst>
                <a:ext uri="{FF2B5EF4-FFF2-40B4-BE49-F238E27FC236}">
                  <a16:creationId xmlns:a16="http://schemas.microsoft.com/office/drawing/2014/main" id="{9C11C030-CFEA-4450-ADFA-4511F947C72A}"/>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20" name="Picture 19">
              <a:extLst>
                <a:ext uri="{FF2B5EF4-FFF2-40B4-BE49-F238E27FC236}">
                  <a16:creationId xmlns:a16="http://schemas.microsoft.com/office/drawing/2014/main" id="{473D6663-AAEA-4657-934B-F9BDEE0CDFAB}"/>
                </a:ext>
              </a:extLst>
            </p:cNvPr>
            <p:cNvPicPr>
              <a:picLocks noChangeAspect="1"/>
            </p:cNvPicPr>
            <p:nvPr/>
          </p:nvPicPr>
          <p:blipFill rotWithShape="1">
            <a:blip r:embed="rId9">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10"/>
              <a:extLst>
                <a:ext uri="{FF2B5EF4-FFF2-40B4-BE49-F238E27FC236}">
                  <a16:creationId xmlns:a16="http://schemas.microsoft.com/office/drawing/2014/main" id="{2A754833-00EF-4484-A263-2AFED328D092}"/>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YouTube.com/ING</a:t>
              </a:r>
            </a:p>
          </p:txBody>
        </p:sp>
      </p:grpSp>
      <p:grpSp>
        <p:nvGrpSpPr>
          <p:cNvPr id="3" name="Group 2">
            <a:extLst>
              <a:ext uri="{FF2B5EF4-FFF2-40B4-BE49-F238E27FC236}">
                <a16:creationId xmlns:a16="http://schemas.microsoft.com/office/drawing/2014/main" id="{84DA4DD3-B52E-49B9-B601-A8F18F10DF9D}"/>
              </a:ext>
            </a:extLst>
          </p:cNvPr>
          <p:cNvGrpSpPr/>
          <p:nvPr/>
        </p:nvGrpSpPr>
        <p:grpSpPr>
          <a:xfrm>
            <a:off x="7440101" y="5676946"/>
            <a:ext cx="2088000" cy="361904"/>
            <a:chOff x="7512748" y="5676946"/>
            <a:chExt cx="2088000" cy="361904"/>
          </a:xfrm>
        </p:grpSpPr>
        <p:sp>
          <p:nvSpPr>
            <p:cNvPr id="23" name="TextBox 22">
              <a:hlinkClick r:id="rId11"/>
              <a:extLst>
                <a:ext uri="{FF2B5EF4-FFF2-40B4-BE49-F238E27FC236}">
                  <a16:creationId xmlns:a16="http://schemas.microsoft.com/office/drawing/2014/main" id="{2747FB52-BFFD-4C7F-AB6E-809E4B027D70}"/>
                </a:ext>
              </a:extLst>
            </p:cNvPr>
            <p:cNvSpPr txBox="1"/>
            <p:nvPr/>
          </p:nvSpPr>
          <p:spPr>
            <a:xfrm>
              <a:off x="7512748"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Flickr.com/</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INGGroup</a:t>
              </a:r>
              <a:endParaRPr kumimoji="0" lang="en-GB" sz="1000" b="0" i="0" u="none" strike="noStrike" kern="1200" cap="none" spc="0" normalizeH="0" baseline="0" noProof="0" dirty="0">
                <a:ln>
                  <a:noFill/>
                </a:ln>
                <a:solidFill>
                  <a:srgbClr val="000000"/>
                </a:solidFill>
                <a:effectLst/>
                <a:uLnTx/>
                <a:uFillTx/>
                <a:latin typeface="ING Me"/>
                <a:ea typeface="+mn-ea"/>
                <a:cs typeface="+mn-cs"/>
              </a:endParaRPr>
            </a:p>
          </p:txBody>
        </p:sp>
        <p:sp>
          <p:nvSpPr>
            <p:cNvPr id="24" name="Freeform 93">
              <a:hlinkClick r:id="rId11"/>
              <a:extLst>
                <a:ext uri="{FF2B5EF4-FFF2-40B4-BE49-F238E27FC236}">
                  <a16:creationId xmlns:a16="http://schemas.microsoft.com/office/drawing/2014/main" id="{EE49E7C0-45D0-48EE-8898-52BE1930FD51}"/>
                </a:ext>
              </a:extLst>
            </p:cNvPr>
            <p:cNvSpPr>
              <a:spLocks/>
            </p:cNvSpPr>
            <p:nvPr/>
          </p:nvSpPr>
          <p:spPr bwMode="auto">
            <a:xfrm>
              <a:off x="75127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25" name="Picture 24">
              <a:hlinkClick r:id="rId11"/>
              <a:extLst>
                <a:ext uri="{FF2B5EF4-FFF2-40B4-BE49-F238E27FC236}">
                  <a16:creationId xmlns:a16="http://schemas.microsoft.com/office/drawing/2014/main" id="{EA490752-8C40-4EF3-A68C-26BD6A66A3FB}"/>
                </a:ext>
              </a:extLst>
            </p:cNvPr>
            <p:cNvPicPr>
              <a:picLocks noChangeAspect="1"/>
            </p:cNvPicPr>
            <p:nvPr/>
          </p:nvPicPr>
          <p:blipFill rotWithShape="1">
            <a:blip r:embed="rId12">
              <a:extLst>
                <a:ext uri="{28A0092B-C50C-407E-A947-70E740481C1C}">
                  <a14:useLocalDpi xmlns:a14="http://schemas.microsoft.com/office/drawing/2010/main" val="0"/>
                </a:ext>
              </a:extLst>
            </a:blip>
            <a:srcRect l="15087" t="19303" r="8184" b="19843"/>
            <a:stretch/>
          </p:blipFill>
          <p:spPr>
            <a:xfrm>
              <a:off x="75674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E66ACEB4-FE6F-4527-AEBD-A760A857CB78}"/>
              </a:ext>
            </a:extLst>
          </p:cNvPr>
          <p:cNvGrpSpPr/>
          <p:nvPr/>
        </p:nvGrpSpPr>
        <p:grpSpPr>
          <a:xfrm>
            <a:off x="2920687" y="5676946"/>
            <a:ext cx="2091962" cy="361904"/>
            <a:chOff x="805662" y="5676946"/>
            <a:chExt cx="2091962" cy="361904"/>
          </a:xfrm>
        </p:grpSpPr>
        <p:sp>
          <p:nvSpPr>
            <p:cNvPr id="27" name="Freeform 96">
              <a:extLst>
                <a:ext uri="{FF2B5EF4-FFF2-40B4-BE49-F238E27FC236}">
                  <a16:creationId xmlns:a16="http://schemas.microsoft.com/office/drawing/2014/main" id="{4F3526FA-863C-4B20-9F88-ECCE081B271C}"/>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sp>
          <p:nvSpPr>
            <p:cNvPr id="28" name="TextBox 27">
              <a:hlinkClick r:id="rId13"/>
              <a:extLst>
                <a:ext uri="{FF2B5EF4-FFF2-40B4-BE49-F238E27FC236}">
                  <a16:creationId xmlns:a16="http://schemas.microsoft.com/office/drawing/2014/main" id="{AB07CFD9-8EF4-4998-B002-28B62D7E2744}"/>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Facebook.com/ING</a:t>
              </a:r>
            </a:p>
          </p:txBody>
        </p:sp>
        <p:pic>
          <p:nvPicPr>
            <p:cNvPr id="29" name="Picture 28">
              <a:hlinkClick r:id="rId13"/>
              <a:extLst>
                <a:ext uri="{FF2B5EF4-FFF2-40B4-BE49-F238E27FC236}">
                  <a16:creationId xmlns:a16="http://schemas.microsoft.com/office/drawing/2014/main" id="{3BFA88EA-EC91-4B3E-B637-2A7A29B077AF}"/>
                </a:ext>
              </a:extLst>
            </p:cNvPr>
            <p:cNvPicPr>
              <a:picLocks noChangeAspect="1"/>
            </p:cNvPicPr>
            <p:nvPr/>
          </p:nvPicPr>
          <p:blipFill rotWithShape="1">
            <a:blip r:embed="rId14">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F981C2CF-E864-4B35-9B27-ED04D7FA8812}"/>
              </a:ext>
            </a:extLst>
          </p:cNvPr>
          <p:cNvGrpSpPr/>
          <p:nvPr/>
        </p:nvGrpSpPr>
        <p:grpSpPr>
          <a:xfrm>
            <a:off x="658999" y="5163514"/>
            <a:ext cx="2091962" cy="361904"/>
            <a:chOff x="1182322" y="4643104"/>
            <a:chExt cx="2091962" cy="361904"/>
          </a:xfrm>
        </p:grpSpPr>
        <p:sp>
          <p:nvSpPr>
            <p:cNvPr id="31" name="Freeform 60">
              <a:extLst>
                <a:ext uri="{FF2B5EF4-FFF2-40B4-BE49-F238E27FC236}">
                  <a16:creationId xmlns:a16="http://schemas.microsoft.com/office/drawing/2014/main" id="{67F61FB2-6156-4DCF-994E-9C2D58FEB489}"/>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32" name="Picture 31">
              <a:extLst>
                <a:ext uri="{FF2B5EF4-FFF2-40B4-BE49-F238E27FC236}">
                  <a16:creationId xmlns:a16="http://schemas.microsoft.com/office/drawing/2014/main" id="{41605DF2-4EFA-42E4-BF01-FE669A03AD29}"/>
                </a:ext>
              </a:extLst>
            </p:cNvPr>
            <p:cNvPicPr>
              <a:picLocks noChangeAspect="1"/>
            </p:cNvPicPr>
            <p:nvPr/>
          </p:nvPicPr>
          <p:blipFill>
            <a:blip r:embed="rId15"/>
            <a:stretch>
              <a:fillRect/>
            </a:stretch>
          </p:blipFill>
          <p:spPr>
            <a:xfrm>
              <a:off x="1244205" y="4695826"/>
              <a:ext cx="234204" cy="256462"/>
            </a:xfrm>
            <a:prstGeom prst="rect">
              <a:avLst/>
            </a:prstGeom>
          </p:spPr>
        </p:pic>
        <p:sp>
          <p:nvSpPr>
            <p:cNvPr id="33" name="TextBox 32">
              <a:hlinkClick r:id="rId16"/>
              <a:extLst>
                <a:ext uri="{FF2B5EF4-FFF2-40B4-BE49-F238E27FC236}">
                  <a16:creationId xmlns:a16="http://schemas.microsoft.com/office/drawing/2014/main" id="{742084F6-1624-4FD9-9F7F-E8A8F06796A2}"/>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ing.com</a:t>
              </a:r>
            </a:p>
          </p:txBody>
        </p:sp>
      </p:grpSp>
      <p:grpSp>
        <p:nvGrpSpPr>
          <p:cNvPr id="38" name="Group 37">
            <a:extLst>
              <a:ext uri="{FF2B5EF4-FFF2-40B4-BE49-F238E27FC236}">
                <a16:creationId xmlns:a16="http://schemas.microsoft.com/office/drawing/2014/main" id="{238A70F9-0FA1-44DC-AA5C-6874EA0680BE}"/>
              </a:ext>
            </a:extLst>
          </p:cNvPr>
          <p:cNvGrpSpPr/>
          <p:nvPr/>
        </p:nvGrpSpPr>
        <p:grpSpPr>
          <a:xfrm>
            <a:off x="658999" y="5672161"/>
            <a:ext cx="2091962" cy="361904"/>
            <a:chOff x="1182322" y="4643104"/>
            <a:chExt cx="2091962" cy="361904"/>
          </a:xfrm>
        </p:grpSpPr>
        <p:sp>
          <p:nvSpPr>
            <p:cNvPr id="39" name="Freeform 60">
              <a:extLst>
                <a:ext uri="{FF2B5EF4-FFF2-40B4-BE49-F238E27FC236}">
                  <a16:creationId xmlns:a16="http://schemas.microsoft.com/office/drawing/2014/main" id="{556750EB-5870-4A77-BFD5-277080052070}"/>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40" name="Picture 39">
              <a:extLst>
                <a:ext uri="{FF2B5EF4-FFF2-40B4-BE49-F238E27FC236}">
                  <a16:creationId xmlns:a16="http://schemas.microsoft.com/office/drawing/2014/main" id="{21E87987-372C-46AA-9E68-90D743088D63}"/>
                </a:ext>
              </a:extLst>
            </p:cNvPr>
            <p:cNvPicPr>
              <a:picLocks noChangeAspect="1"/>
            </p:cNvPicPr>
            <p:nvPr/>
          </p:nvPicPr>
          <p:blipFill>
            <a:blip r:embed="rId15"/>
            <a:stretch>
              <a:fillRect/>
            </a:stretch>
          </p:blipFill>
          <p:spPr>
            <a:xfrm>
              <a:off x="1244205" y="4695826"/>
              <a:ext cx="234204" cy="256462"/>
            </a:xfrm>
            <a:prstGeom prst="rect">
              <a:avLst/>
            </a:prstGeom>
          </p:spPr>
        </p:pic>
        <p:sp>
          <p:nvSpPr>
            <p:cNvPr id="41" name="TextBox 40">
              <a:hlinkClick r:id="rId17"/>
              <a:extLst>
                <a:ext uri="{FF2B5EF4-FFF2-40B4-BE49-F238E27FC236}">
                  <a16:creationId xmlns:a16="http://schemas.microsoft.com/office/drawing/2014/main" id="{A90782A2-B0CF-4085-A074-12C2D7256EC0}"/>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ingwb.com</a:t>
              </a:r>
            </a:p>
          </p:txBody>
        </p:sp>
      </p:grpSp>
      <p:grpSp>
        <p:nvGrpSpPr>
          <p:cNvPr id="35" name="Group 34">
            <a:extLst>
              <a:ext uri="{FF2B5EF4-FFF2-40B4-BE49-F238E27FC236}">
                <a16:creationId xmlns:a16="http://schemas.microsoft.com/office/drawing/2014/main" id="{42978E04-8A09-43D7-BB4F-70D48BD99F58}"/>
              </a:ext>
            </a:extLst>
          </p:cNvPr>
          <p:cNvGrpSpPr/>
          <p:nvPr/>
        </p:nvGrpSpPr>
        <p:grpSpPr>
          <a:xfrm>
            <a:off x="9697829" y="5167001"/>
            <a:ext cx="2088000" cy="361904"/>
            <a:chOff x="5417448" y="5163514"/>
            <a:chExt cx="2088000" cy="361904"/>
          </a:xfrm>
        </p:grpSpPr>
        <p:sp>
          <p:nvSpPr>
            <p:cNvPr id="36" name="Freeform 56">
              <a:extLst>
                <a:ext uri="{FF2B5EF4-FFF2-40B4-BE49-F238E27FC236}">
                  <a16:creationId xmlns:a16="http://schemas.microsoft.com/office/drawing/2014/main" id="{35F90BEF-BF0B-477E-98FC-610907D1480F}"/>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37" name="Picture 36">
              <a:extLst>
                <a:ext uri="{FF2B5EF4-FFF2-40B4-BE49-F238E27FC236}">
                  <a16:creationId xmlns:a16="http://schemas.microsoft.com/office/drawing/2014/main" id="{D34D9E6D-8FA8-450F-9905-596273838029}"/>
                </a:ext>
              </a:extLst>
            </p:cNvPr>
            <p:cNvPicPr>
              <a:picLocks noChangeAspect="1"/>
            </p:cNvPicPr>
            <p:nvPr/>
          </p:nvPicPr>
          <p:blipFill>
            <a:blip r:embed="rId18">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42" name="TextBox 41">
              <a:hlinkClick r:id="rId19"/>
              <a:extLst>
                <a:ext uri="{FF2B5EF4-FFF2-40B4-BE49-F238E27FC236}">
                  <a16:creationId xmlns:a16="http://schemas.microsoft.com/office/drawing/2014/main" id="{CDCC857C-E72E-4E75-936F-9574223F55EE}"/>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Medium.com/</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a:t>
              </a:r>
              <a:r>
                <a:rPr kumimoji="0" lang="en-GB" sz="1000" b="0" i="0" u="none" strike="noStrike" kern="1200" cap="none" spc="0" normalizeH="0" baseline="0" noProof="0" dirty="0">
                  <a:ln>
                    <a:noFill/>
                  </a:ln>
                  <a:solidFill>
                    <a:srgbClr val="000000"/>
                  </a:solidFill>
                  <a:effectLst/>
                  <a:uLnTx/>
                  <a:uFillTx/>
                  <a:latin typeface="ING Me"/>
                  <a:ea typeface="+mn-ea"/>
                  <a:cs typeface="+mn-cs"/>
                </a:rPr>
                <a:t>-blog</a:t>
              </a:r>
            </a:p>
          </p:txBody>
        </p:sp>
      </p:grpSp>
    </p:spTree>
    <p:extLst>
      <p:ext uri="{BB962C8B-B14F-4D97-AF65-F5344CB8AC3E}">
        <p14:creationId xmlns:p14="http://schemas.microsoft.com/office/powerpoint/2010/main" val="76121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961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Agenda</a:t>
            </a:r>
          </a:p>
        </p:txBody>
      </p:sp>
      <p:sp>
        <p:nvSpPr>
          <p:cNvPr id="4" name="Content Placeholder 3"/>
          <p:cNvSpPr>
            <a:spLocks noGrp="1"/>
          </p:cNvSpPr>
          <p:nvPr>
            <p:ph idx="13"/>
          </p:nvPr>
        </p:nvSpPr>
        <p:spPr/>
        <p:txBody>
          <a:bodyPr/>
          <a:lstStyle/>
          <a:p>
            <a:r>
              <a:rPr lang="en-US" dirty="0"/>
              <a:t>Who are we?</a:t>
            </a:r>
          </a:p>
          <a:p>
            <a:endParaRPr lang="en-US" dirty="0"/>
          </a:p>
          <a:p>
            <a:r>
              <a:rPr lang="en-US" dirty="0"/>
              <a:t>Welcome talk from Marian Ion</a:t>
            </a:r>
          </a:p>
          <a:p>
            <a:endParaRPr lang="en-US" dirty="0"/>
          </a:p>
          <a:p>
            <a:r>
              <a:rPr lang="en-US" dirty="0"/>
              <a:t>Describing the program </a:t>
            </a:r>
          </a:p>
          <a:p>
            <a:endParaRPr lang="en-US" dirty="0"/>
          </a:p>
          <a:p>
            <a:r>
              <a:rPr lang="en-US" dirty="0"/>
              <a:t>Discussing the calendar</a:t>
            </a:r>
          </a:p>
          <a:p>
            <a:endParaRPr lang="en-US" dirty="0"/>
          </a:p>
          <a:p>
            <a:r>
              <a:rPr lang="en-US" dirty="0"/>
              <a:t>DevOps lifecycle &amp; CI/CD</a:t>
            </a:r>
          </a:p>
          <a:p>
            <a:endParaRPr lang="en-US" dirty="0"/>
          </a:p>
          <a:p>
            <a:r>
              <a:rPr lang="en-US" dirty="0"/>
              <a:t>Machine set-up</a:t>
            </a:r>
          </a:p>
          <a:p>
            <a:endParaRPr lang="en-US" dirty="0"/>
          </a:p>
          <a:p>
            <a:r>
              <a:rPr lang="en-US"/>
              <a:t>Feedback time!</a:t>
            </a:r>
            <a:endParaRPr lang="en-US" dirty="0"/>
          </a:p>
          <a:p>
            <a:endParaRPr lang="en-US" dirty="0"/>
          </a:p>
        </p:txBody>
      </p:sp>
      <p:sp>
        <p:nvSpPr>
          <p:cNvPr id="5" name="Slide Number Placeholder 4">
            <a:extLst>
              <a:ext uri="{FF2B5EF4-FFF2-40B4-BE49-F238E27FC236}">
                <a16:creationId xmlns:a16="http://schemas.microsoft.com/office/drawing/2014/main" id="{C92C2F82-8FC5-4D08-9C7F-ACE0E31DC905}"/>
              </a:ext>
            </a:extLst>
          </p:cNvPr>
          <p:cNvSpPr>
            <a:spLocks noGrp="1"/>
          </p:cNvSpPr>
          <p:nvPr>
            <p:ph type="sldNum" sz="quarter" idx="11"/>
          </p:nvPr>
        </p:nvSpPr>
        <p:spPr/>
        <p:txBody>
          <a:bodyPr/>
          <a:lstStyle/>
          <a:p>
            <a:fld id="{DDD2A080-DA64-4F5C-9131-47EB793B4410}" type="slidenum">
              <a:rPr lang="en-GB" noProof="0" smtClean="0"/>
              <a:pPr/>
              <a:t>2</a:t>
            </a:fld>
            <a:endParaRPr lang="en-GB" noProof="0" dirty="0"/>
          </a:p>
        </p:txBody>
      </p:sp>
    </p:spTree>
    <p:extLst>
      <p:ext uri="{BB962C8B-B14F-4D97-AF65-F5344CB8AC3E}">
        <p14:creationId xmlns:p14="http://schemas.microsoft.com/office/powerpoint/2010/main" val="39688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5648" y="3020378"/>
            <a:ext cx="10875600" cy="817244"/>
          </a:xfrm>
        </p:spPr>
        <p:txBody>
          <a:bodyPr/>
          <a:lstStyle/>
          <a:p>
            <a:r>
              <a:rPr lang="en-GB" sz="7200" dirty="0"/>
              <a:t>Who are we?</a:t>
            </a:r>
          </a:p>
        </p:txBody>
      </p:sp>
      <p:sp>
        <p:nvSpPr>
          <p:cNvPr id="5" name="Slide Number Placeholder 4">
            <a:extLst>
              <a:ext uri="{FF2B5EF4-FFF2-40B4-BE49-F238E27FC236}">
                <a16:creationId xmlns:a16="http://schemas.microsoft.com/office/drawing/2014/main" id="{C92C2F82-8FC5-4D08-9C7F-ACE0E31DC905}"/>
              </a:ext>
            </a:extLst>
          </p:cNvPr>
          <p:cNvSpPr>
            <a:spLocks noGrp="1"/>
          </p:cNvSpPr>
          <p:nvPr>
            <p:ph type="sldNum" sz="quarter" idx="11"/>
          </p:nvPr>
        </p:nvSpPr>
        <p:spPr/>
        <p:txBody>
          <a:bodyPr/>
          <a:lstStyle/>
          <a:p>
            <a:fld id="{DDD2A080-DA64-4F5C-9131-47EB793B4410}" type="slidenum">
              <a:rPr lang="en-GB" noProof="0" smtClean="0"/>
              <a:pPr/>
              <a:t>3</a:t>
            </a:fld>
            <a:endParaRPr lang="en-GB" noProof="0" dirty="0"/>
          </a:p>
        </p:txBody>
      </p:sp>
    </p:spTree>
    <p:extLst>
      <p:ext uri="{BB962C8B-B14F-4D97-AF65-F5344CB8AC3E}">
        <p14:creationId xmlns:p14="http://schemas.microsoft.com/office/powerpoint/2010/main" val="2341260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5F2C2-C291-40C5-BB18-4CA48323477A}"/>
              </a:ext>
            </a:extLst>
          </p:cNvPr>
          <p:cNvSpPr>
            <a:spLocks noGrp="1"/>
          </p:cNvSpPr>
          <p:nvPr>
            <p:ph type="sldNum" sz="quarter" idx="11"/>
          </p:nvPr>
        </p:nvSpPr>
        <p:spPr/>
        <p:txBody>
          <a:bodyPr/>
          <a:lstStyle/>
          <a:p>
            <a:fld id="{DDD2A080-DA64-4F5C-9131-47EB793B4410}" type="slidenum">
              <a:rPr lang="en-GB" noProof="0" smtClean="0"/>
              <a:pPr/>
              <a:t>4</a:t>
            </a:fld>
            <a:endParaRPr lang="en-GB" noProof="0" dirty="0"/>
          </a:p>
        </p:txBody>
      </p:sp>
      <p:sp>
        <p:nvSpPr>
          <p:cNvPr id="3" name="Title 2">
            <a:extLst>
              <a:ext uri="{FF2B5EF4-FFF2-40B4-BE49-F238E27FC236}">
                <a16:creationId xmlns:a16="http://schemas.microsoft.com/office/drawing/2014/main" id="{789DB348-203B-4B72-B024-5276EEB57109}"/>
              </a:ext>
            </a:extLst>
          </p:cNvPr>
          <p:cNvSpPr>
            <a:spLocks noGrp="1"/>
          </p:cNvSpPr>
          <p:nvPr>
            <p:ph type="title"/>
          </p:nvPr>
        </p:nvSpPr>
        <p:spPr/>
        <p:txBody>
          <a:bodyPr/>
          <a:lstStyle/>
          <a:p>
            <a:r>
              <a:rPr lang="en-US" dirty="0"/>
              <a:t>Maria Jianu</a:t>
            </a:r>
          </a:p>
        </p:txBody>
      </p:sp>
      <p:pic>
        <p:nvPicPr>
          <p:cNvPr id="6" name="Picture 5">
            <a:extLst>
              <a:ext uri="{FF2B5EF4-FFF2-40B4-BE49-F238E27FC236}">
                <a16:creationId xmlns:a16="http://schemas.microsoft.com/office/drawing/2014/main" id="{4105DDA5-CB84-49EE-B69D-3FFA10D0CB45}"/>
              </a:ext>
            </a:extLst>
          </p:cNvPr>
          <p:cNvPicPr>
            <a:picLocks noChangeAspect="1"/>
          </p:cNvPicPr>
          <p:nvPr/>
        </p:nvPicPr>
        <p:blipFill>
          <a:blip r:embed="rId2"/>
          <a:stretch>
            <a:fillRect/>
          </a:stretch>
        </p:blipFill>
        <p:spPr>
          <a:xfrm>
            <a:off x="6096000" y="1957170"/>
            <a:ext cx="3335076" cy="44467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ED4A20E9-8F18-49E4-9261-8015441F62F2}"/>
              </a:ext>
            </a:extLst>
          </p:cNvPr>
          <p:cNvPicPr>
            <a:picLocks noChangeAspect="1"/>
          </p:cNvPicPr>
          <p:nvPr/>
        </p:nvPicPr>
        <p:blipFill>
          <a:blip r:embed="rId3"/>
          <a:stretch>
            <a:fillRect/>
          </a:stretch>
        </p:blipFill>
        <p:spPr>
          <a:xfrm flipH="1">
            <a:off x="8905388" y="447269"/>
            <a:ext cx="2988075" cy="52827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CAF0A592-EE45-4BC6-92E6-B9CFE54EF973}"/>
              </a:ext>
            </a:extLst>
          </p:cNvPr>
          <p:cNvPicPr>
            <a:picLocks noChangeAspect="1"/>
          </p:cNvPicPr>
          <p:nvPr/>
        </p:nvPicPr>
        <p:blipFill>
          <a:blip r:embed="rId4"/>
          <a:stretch>
            <a:fillRect/>
          </a:stretch>
        </p:blipFill>
        <p:spPr>
          <a:xfrm>
            <a:off x="2890675" y="447269"/>
            <a:ext cx="3552326" cy="47364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04609BA2-C439-4364-AF37-41F0F13B5A7C}"/>
              </a:ext>
            </a:extLst>
          </p:cNvPr>
          <p:cNvPicPr>
            <a:picLocks noChangeAspect="1"/>
          </p:cNvPicPr>
          <p:nvPr/>
        </p:nvPicPr>
        <p:blipFill>
          <a:blip r:embed="rId5"/>
          <a:stretch>
            <a:fillRect/>
          </a:stretch>
        </p:blipFill>
        <p:spPr>
          <a:xfrm>
            <a:off x="386086" y="2729914"/>
            <a:ext cx="2896609" cy="38621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1973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5F2C2-C291-40C5-BB18-4CA48323477A}"/>
              </a:ext>
            </a:extLst>
          </p:cNvPr>
          <p:cNvSpPr>
            <a:spLocks noGrp="1"/>
          </p:cNvSpPr>
          <p:nvPr>
            <p:ph type="sldNum" sz="quarter" idx="11"/>
          </p:nvPr>
        </p:nvSpPr>
        <p:spPr/>
        <p:txBody>
          <a:bodyPr/>
          <a:lstStyle/>
          <a:p>
            <a:fld id="{DDD2A080-DA64-4F5C-9131-47EB793B4410}" type="slidenum">
              <a:rPr lang="en-GB" noProof="0" smtClean="0"/>
              <a:pPr/>
              <a:t>5</a:t>
            </a:fld>
            <a:endParaRPr lang="en-GB" noProof="0" dirty="0"/>
          </a:p>
        </p:txBody>
      </p:sp>
      <p:sp>
        <p:nvSpPr>
          <p:cNvPr id="3" name="Title 2">
            <a:extLst>
              <a:ext uri="{FF2B5EF4-FFF2-40B4-BE49-F238E27FC236}">
                <a16:creationId xmlns:a16="http://schemas.microsoft.com/office/drawing/2014/main" id="{789DB348-203B-4B72-B024-5276EEB57109}"/>
              </a:ext>
            </a:extLst>
          </p:cNvPr>
          <p:cNvSpPr>
            <a:spLocks noGrp="1"/>
          </p:cNvSpPr>
          <p:nvPr>
            <p:ph type="title"/>
          </p:nvPr>
        </p:nvSpPr>
        <p:spPr/>
        <p:txBody>
          <a:bodyPr/>
          <a:lstStyle/>
          <a:p>
            <a:r>
              <a:rPr lang="en-US" dirty="0" err="1"/>
              <a:t>Andrada</a:t>
            </a:r>
            <a:r>
              <a:rPr lang="en-US" dirty="0"/>
              <a:t> </a:t>
            </a:r>
            <a:r>
              <a:rPr lang="en-US" dirty="0" err="1"/>
              <a:t>Raducanu</a:t>
            </a:r>
            <a:endParaRPr lang="en-US" dirty="0"/>
          </a:p>
        </p:txBody>
      </p:sp>
      <p:pic>
        <p:nvPicPr>
          <p:cNvPr id="9" name="Picture 8" descr="A person looking through a camera&#10;&#10;Description automatically generated with medium confidence">
            <a:extLst>
              <a:ext uri="{FF2B5EF4-FFF2-40B4-BE49-F238E27FC236}">
                <a16:creationId xmlns:a16="http://schemas.microsoft.com/office/drawing/2014/main" id="{E96B3621-32CE-75A3-CDBE-A579E196EDCD}"/>
              </a:ext>
            </a:extLst>
          </p:cNvPr>
          <p:cNvPicPr>
            <a:picLocks noChangeAspect="1"/>
          </p:cNvPicPr>
          <p:nvPr/>
        </p:nvPicPr>
        <p:blipFill>
          <a:blip r:embed="rId2"/>
          <a:stretch>
            <a:fillRect/>
          </a:stretch>
        </p:blipFill>
        <p:spPr>
          <a:xfrm>
            <a:off x="7703933" y="3563884"/>
            <a:ext cx="3581380" cy="2686036"/>
          </a:xfrm>
          <a:prstGeom prst="rect">
            <a:avLst/>
          </a:prstGeom>
        </p:spPr>
      </p:pic>
      <p:pic>
        <p:nvPicPr>
          <p:cNvPr id="13" name="Picture 12" descr="A group of people posing for a photo&#10;&#10;Description automatically generated">
            <a:extLst>
              <a:ext uri="{FF2B5EF4-FFF2-40B4-BE49-F238E27FC236}">
                <a16:creationId xmlns:a16="http://schemas.microsoft.com/office/drawing/2014/main" id="{C92169EA-BB07-53BF-732F-AAF94975084D}"/>
              </a:ext>
            </a:extLst>
          </p:cNvPr>
          <p:cNvPicPr>
            <a:picLocks noChangeAspect="1"/>
          </p:cNvPicPr>
          <p:nvPr/>
        </p:nvPicPr>
        <p:blipFill>
          <a:blip r:embed="rId3"/>
          <a:stretch>
            <a:fillRect/>
          </a:stretch>
        </p:blipFill>
        <p:spPr>
          <a:xfrm>
            <a:off x="7730913" y="733857"/>
            <a:ext cx="3554400" cy="2665800"/>
          </a:xfrm>
          <a:prstGeom prst="rect">
            <a:avLst/>
          </a:prstGeom>
        </p:spPr>
      </p:pic>
      <p:pic>
        <p:nvPicPr>
          <p:cNvPr id="15" name="Picture 14" descr="A picture containing grass, tree, outdoor, sky&#10;&#10;Description automatically generated">
            <a:extLst>
              <a:ext uri="{FF2B5EF4-FFF2-40B4-BE49-F238E27FC236}">
                <a16:creationId xmlns:a16="http://schemas.microsoft.com/office/drawing/2014/main" id="{2DBDA65B-A8ED-5AFE-FA41-98E95DF85198}"/>
              </a:ext>
            </a:extLst>
          </p:cNvPr>
          <p:cNvPicPr>
            <a:picLocks noChangeAspect="1"/>
          </p:cNvPicPr>
          <p:nvPr/>
        </p:nvPicPr>
        <p:blipFill>
          <a:blip r:embed="rId4"/>
          <a:stretch>
            <a:fillRect/>
          </a:stretch>
        </p:blipFill>
        <p:spPr>
          <a:xfrm>
            <a:off x="4952934" y="3563885"/>
            <a:ext cx="2014527" cy="2686035"/>
          </a:xfrm>
          <a:prstGeom prst="rect">
            <a:avLst/>
          </a:prstGeom>
        </p:spPr>
      </p:pic>
      <p:pic>
        <p:nvPicPr>
          <p:cNvPr id="17" name="Picture 16" descr="A picture containing indoor, floor&#10;&#10;Description automatically generated">
            <a:extLst>
              <a:ext uri="{FF2B5EF4-FFF2-40B4-BE49-F238E27FC236}">
                <a16:creationId xmlns:a16="http://schemas.microsoft.com/office/drawing/2014/main" id="{8BB3444B-B1D3-BD70-5CFB-CAA00CE0B3C6}"/>
              </a:ext>
            </a:extLst>
          </p:cNvPr>
          <p:cNvPicPr>
            <a:picLocks noChangeAspect="1"/>
          </p:cNvPicPr>
          <p:nvPr/>
        </p:nvPicPr>
        <p:blipFill>
          <a:blip r:embed="rId5"/>
          <a:stretch>
            <a:fillRect/>
          </a:stretch>
        </p:blipFill>
        <p:spPr>
          <a:xfrm>
            <a:off x="662061" y="3563884"/>
            <a:ext cx="3581381" cy="2686036"/>
          </a:xfrm>
          <a:prstGeom prst="rect">
            <a:avLst/>
          </a:prstGeom>
        </p:spPr>
      </p:pic>
      <p:pic>
        <p:nvPicPr>
          <p:cNvPr id="19" name="Picture 18" descr="A group of people sitting on chairs outside a building&#10;&#10;Description automatically generated with low confidence">
            <a:extLst>
              <a:ext uri="{FF2B5EF4-FFF2-40B4-BE49-F238E27FC236}">
                <a16:creationId xmlns:a16="http://schemas.microsoft.com/office/drawing/2014/main" id="{65554E12-EAAB-E849-74BF-58F6EDE8F42D}"/>
              </a:ext>
            </a:extLst>
          </p:cNvPr>
          <p:cNvPicPr>
            <a:picLocks noChangeAspect="1"/>
          </p:cNvPicPr>
          <p:nvPr/>
        </p:nvPicPr>
        <p:blipFill>
          <a:blip r:embed="rId6"/>
          <a:stretch>
            <a:fillRect/>
          </a:stretch>
        </p:blipFill>
        <p:spPr>
          <a:xfrm>
            <a:off x="657392" y="742965"/>
            <a:ext cx="3586050" cy="2686036"/>
          </a:xfrm>
          <a:prstGeom prst="rect">
            <a:avLst/>
          </a:prstGeom>
        </p:spPr>
      </p:pic>
      <p:pic>
        <p:nvPicPr>
          <p:cNvPr id="5" name="Picture 4" descr="A picture containing indoor, cat, mammal, domestic cat&#10;&#10;Description automatically generated">
            <a:extLst>
              <a:ext uri="{FF2B5EF4-FFF2-40B4-BE49-F238E27FC236}">
                <a16:creationId xmlns:a16="http://schemas.microsoft.com/office/drawing/2014/main" id="{5808E792-7ABD-AE78-733C-3D1F47FD99F1}"/>
              </a:ext>
            </a:extLst>
          </p:cNvPr>
          <p:cNvPicPr>
            <a:picLocks noChangeAspect="1"/>
          </p:cNvPicPr>
          <p:nvPr/>
        </p:nvPicPr>
        <p:blipFill>
          <a:blip r:embed="rId7"/>
          <a:stretch>
            <a:fillRect/>
          </a:stretch>
        </p:blipFill>
        <p:spPr>
          <a:xfrm>
            <a:off x="4952934" y="742965"/>
            <a:ext cx="2014527" cy="2686036"/>
          </a:xfrm>
          <a:prstGeom prst="rect">
            <a:avLst/>
          </a:prstGeom>
        </p:spPr>
      </p:pic>
    </p:spTree>
    <p:extLst>
      <p:ext uri="{BB962C8B-B14F-4D97-AF65-F5344CB8AC3E}">
        <p14:creationId xmlns:p14="http://schemas.microsoft.com/office/powerpoint/2010/main" val="1131821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5648" y="3020378"/>
            <a:ext cx="10875600" cy="817244"/>
          </a:xfrm>
        </p:spPr>
        <p:txBody>
          <a:bodyPr/>
          <a:lstStyle/>
          <a:p>
            <a:r>
              <a:rPr lang="en-GB" sz="7200" dirty="0"/>
              <a:t>Who are you?</a:t>
            </a:r>
          </a:p>
        </p:txBody>
      </p:sp>
      <p:sp>
        <p:nvSpPr>
          <p:cNvPr id="5" name="Slide Number Placeholder 4">
            <a:extLst>
              <a:ext uri="{FF2B5EF4-FFF2-40B4-BE49-F238E27FC236}">
                <a16:creationId xmlns:a16="http://schemas.microsoft.com/office/drawing/2014/main" id="{C92C2F82-8FC5-4D08-9C7F-ACE0E31DC905}"/>
              </a:ext>
            </a:extLst>
          </p:cNvPr>
          <p:cNvSpPr>
            <a:spLocks noGrp="1"/>
          </p:cNvSpPr>
          <p:nvPr>
            <p:ph type="sldNum" sz="quarter" idx="11"/>
          </p:nvPr>
        </p:nvSpPr>
        <p:spPr/>
        <p:txBody>
          <a:bodyPr/>
          <a:lstStyle/>
          <a:p>
            <a:fld id="{DDD2A080-DA64-4F5C-9131-47EB793B4410}" type="slidenum">
              <a:rPr lang="en-GB" noProof="0" smtClean="0"/>
              <a:pPr/>
              <a:t>6</a:t>
            </a:fld>
            <a:endParaRPr lang="en-GB" noProof="0" dirty="0"/>
          </a:p>
        </p:txBody>
      </p:sp>
    </p:spTree>
    <p:extLst>
      <p:ext uri="{BB962C8B-B14F-4D97-AF65-F5344CB8AC3E}">
        <p14:creationId xmlns:p14="http://schemas.microsoft.com/office/powerpoint/2010/main" val="2411348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7</a:t>
            </a:fld>
            <a:endParaRPr lang="en-GB" noProof="0" dirty="0"/>
          </a:p>
        </p:txBody>
      </p:sp>
      <p:sp>
        <p:nvSpPr>
          <p:cNvPr id="7" name="Title 6"/>
          <p:cNvSpPr>
            <a:spLocks noGrp="1"/>
          </p:cNvSpPr>
          <p:nvPr>
            <p:ph type="title"/>
          </p:nvPr>
        </p:nvSpPr>
        <p:spPr/>
        <p:txBody>
          <a:bodyPr/>
          <a:lstStyle/>
          <a:p>
            <a:r>
              <a:rPr lang="en-GB" dirty="0"/>
              <a:t>What is </a:t>
            </a:r>
            <a:r>
              <a:rPr lang="en-GB" dirty="0" err="1"/>
              <a:t>DevSchool</a:t>
            </a:r>
            <a:r>
              <a:rPr lang="en-GB" dirty="0"/>
              <a:t>?</a:t>
            </a:r>
          </a:p>
        </p:txBody>
      </p:sp>
      <p:sp>
        <p:nvSpPr>
          <p:cNvPr id="6" name="Content Placeholder 5"/>
          <p:cNvSpPr>
            <a:spLocks noGrp="1"/>
          </p:cNvSpPr>
          <p:nvPr>
            <p:ph idx="1"/>
          </p:nvPr>
        </p:nvSpPr>
        <p:spPr>
          <a:xfrm>
            <a:off x="416560" y="1141197"/>
            <a:ext cx="11118048" cy="3461283"/>
          </a:xfrm>
        </p:spPr>
        <p:txBody>
          <a:bodyPr/>
          <a:lstStyle/>
          <a:p>
            <a:pPr marL="702900" lvl="2" indent="-342900">
              <a:buFont typeface="Arial" panose="020B0604020202020204" pitchFamily="34" charset="0"/>
              <a:buChar char="•"/>
            </a:pPr>
            <a:r>
              <a:rPr lang="en-US" sz="3200" dirty="0"/>
              <a:t>What is our goal?</a:t>
            </a:r>
          </a:p>
          <a:p>
            <a:pPr marL="702900" lvl="2" indent="-342900">
              <a:buFont typeface="Arial" panose="020B0604020202020204" pitchFamily="34" charset="0"/>
              <a:buChar char="•"/>
            </a:pPr>
            <a:endParaRPr lang="en-US" sz="3200" dirty="0"/>
          </a:p>
          <a:p>
            <a:pPr marL="702900" lvl="2" indent="-342900">
              <a:buFont typeface="Arial" panose="020B0604020202020204" pitchFamily="34" charset="0"/>
              <a:buChar char="•"/>
            </a:pPr>
            <a:r>
              <a:rPr lang="en-US" sz="3200" dirty="0"/>
              <a:t>Why are you here?</a:t>
            </a:r>
          </a:p>
          <a:p>
            <a:pPr marL="702900" lvl="2" indent="-342900">
              <a:buFont typeface="Arial" panose="020B0604020202020204" pitchFamily="34" charset="0"/>
              <a:buChar char="•"/>
            </a:pPr>
            <a:endParaRPr lang="en-US" sz="3200" dirty="0"/>
          </a:p>
          <a:p>
            <a:pPr marL="702900" lvl="2" indent="-342900">
              <a:buFont typeface="Arial" panose="020B0604020202020204" pitchFamily="34" charset="0"/>
              <a:buChar char="•"/>
            </a:pPr>
            <a:r>
              <a:rPr lang="en-US" sz="3200" dirty="0"/>
              <a:t>Why are we here?</a:t>
            </a:r>
          </a:p>
          <a:p>
            <a:pPr lvl="2" indent="0">
              <a:buNone/>
            </a:pPr>
            <a:endParaRPr lang="en-US" dirty="0"/>
          </a:p>
          <a:p>
            <a:r>
              <a:rPr lang="en-US" dirty="0"/>
              <a:t>		</a:t>
            </a:r>
          </a:p>
          <a:p>
            <a:endParaRPr lang="en-US" dirty="0"/>
          </a:p>
        </p:txBody>
      </p:sp>
      <p:sp>
        <p:nvSpPr>
          <p:cNvPr id="9" name="Rectangle 104">
            <a:extLst>
              <a:ext uri="{FF2B5EF4-FFF2-40B4-BE49-F238E27FC236}">
                <a16:creationId xmlns:a16="http://schemas.microsoft.com/office/drawing/2014/main" id="{5B07CF25-3F89-450F-8CA9-654EDB71117F}"/>
              </a:ext>
            </a:extLst>
          </p:cNvPr>
          <p:cNvSpPr>
            <a:spLocks noChangeArrowheads="1"/>
          </p:cNvSpPr>
          <p:nvPr/>
        </p:nvSpPr>
        <p:spPr bwMode="gray">
          <a:xfrm>
            <a:off x="-2368598" y="0"/>
            <a:ext cx="1872000" cy="4379495"/>
          </a:xfrm>
          <a:prstGeom prst="rect">
            <a:avLst/>
          </a:prstGeom>
          <a:solidFill>
            <a:srgbClr val="E6E6E6"/>
          </a:solidFill>
          <a:ln>
            <a:noFill/>
          </a:ln>
          <a:effectLst/>
        </p:spPr>
        <p:txBody>
          <a:bodyPr wrap="square" lIns="180000" tIns="180000" rIns="180000" bIns="180000" anchor="ctr">
            <a:noAutofit/>
          </a:bodyPr>
          <a:lstStyle/>
          <a:p>
            <a:endParaRPr lang="en-GB" sz="1000" dirty="0"/>
          </a:p>
        </p:txBody>
      </p:sp>
    </p:spTree>
    <p:extLst>
      <p:ext uri="{BB962C8B-B14F-4D97-AF65-F5344CB8AC3E}">
        <p14:creationId xmlns:p14="http://schemas.microsoft.com/office/powerpoint/2010/main" val="2760109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8</a:t>
            </a:fld>
            <a:endParaRPr lang="en-GB" noProof="0" dirty="0"/>
          </a:p>
        </p:txBody>
      </p:sp>
      <p:sp>
        <p:nvSpPr>
          <p:cNvPr id="7" name="Title 6"/>
          <p:cNvSpPr>
            <a:spLocks noGrp="1"/>
          </p:cNvSpPr>
          <p:nvPr>
            <p:ph type="title"/>
          </p:nvPr>
        </p:nvSpPr>
        <p:spPr/>
        <p:txBody>
          <a:bodyPr/>
          <a:lstStyle/>
          <a:p>
            <a:r>
              <a:rPr lang="en-GB" dirty="0"/>
              <a:t>The calendar</a:t>
            </a:r>
          </a:p>
        </p:txBody>
      </p:sp>
      <p:sp>
        <p:nvSpPr>
          <p:cNvPr id="6" name="Content Placeholder 5"/>
          <p:cNvSpPr>
            <a:spLocks noGrp="1"/>
          </p:cNvSpPr>
          <p:nvPr>
            <p:ph idx="1"/>
          </p:nvPr>
        </p:nvSpPr>
        <p:spPr>
          <a:xfrm>
            <a:off x="416560" y="1141197"/>
            <a:ext cx="11118048" cy="3461283"/>
          </a:xfrm>
        </p:spPr>
        <p:txBody>
          <a:bodyPr/>
          <a:lstStyle/>
          <a:p>
            <a:pPr marL="702900" lvl="2" indent="-342900">
              <a:buFont typeface="Arial" panose="020B0604020202020204" pitchFamily="34" charset="0"/>
              <a:buChar char="•"/>
            </a:pPr>
            <a:endParaRPr lang="en-US" dirty="0"/>
          </a:p>
          <a:p>
            <a:r>
              <a:rPr lang="en-US" dirty="0"/>
              <a:t>		</a:t>
            </a:r>
          </a:p>
          <a:p>
            <a:endParaRPr lang="en-US" dirty="0"/>
          </a:p>
        </p:txBody>
      </p:sp>
      <p:pic>
        <p:nvPicPr>
          <p:cNvPr id="4" name="Picture 3">
            <a:extLst>
              <a:ext uri="{FF2B5EF4-FFF2-40B4-BE49-F238E27FC236}">
                <a16:creationId xmlns:a16="http://schemas.microsoft.com/office/drawing/2014/main" id="{40FB18CB-3D04-4152-8913-ED5642B1CF90}"/>
              </a:ext>
            </a:extLst>
          </p:cNvPr>
          <p:cNvPicPr>
            <a:picLocks noChangeAspect="1"/>
          </p:cNvPicPr>
          <p:nvPr/>
        </p:nvPicPr>
        <p:blipFill>
          <a:blip r:embed="rId3"/>
          <a:stretch>
            <a:fillRect/>
          </a:stretch>
        </p:blipFill>
        <p:spPr>
          <a:xfrm>
            <a:off x="1412097" y="1141197"/>
            <a:ext cx="9126974" cy="4874836"/>
          </a:xfrm>
          <a:prstGeom prst="rect">
            <a:avLst/>
          </a:prstGeom>
        </p:spPr>
      </p:pic>
    </p:spTree>
    <p:extLst>
      <p:ext uri="{BB962C8B-B14F-4D97-AF65-F5344CB8AC3E}">
        <p14:creationId xmlns:p14="http://schemas.microsoft.com/office/powerpoint/2010/main" val="1358728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9</a:t>
            </a:fld>
            <a:endParaRPr lang="en-GB" noProof="0" dirty="0"/>
          </a:p>
        </p:txBody>
      </p:sp>
      <p:sp>
        <p:nvSpPr>
          <p:cNvPr id="7" name="Title 6"/>
          <p:cNvSpPr>
            <a:spLocks noGrp="1"/>
          </p:cNvSpPr>
          <p:nvPr>
            <p:ph type="title"/>
          </p:nvPr>
        </p:nvSpPr>
        <p:spPr/>
        <p:txBody>
          <a:bodyPr/>
          <a:lstStyle/>
          <a:p>
            <a:r>
              <a:rPr lang="en-GB" dirty="0"/>
              <a:t>The calendar</a:t>
            </a:r>
          </a:p>
        </p:txBody>
      </p:sp>
      <p:sp>
        <p:nvSpPr>
          <p:cNvPr id="6" name="Content Placeholder 5"/>
          <p:cNvSpPr>
            <a:spLocks noGrp="1"/>
          </p:cNvSpPr>
          <p:nvPr>
            <p:ph idx="1"/>
          </p:nvPr>
        </p:nvSpPr>
        <p:spPr>
          <a:xfrm>
            <a:off x="416560" y="1141197"/>
            <a:ext cx="11118048" cy="3461283"/>
          </a:xfrm>
        </p:spPr>
        <p:txBody>
          <a:bodyPr/>
          <a:lstStyle/>
          <a:p>
            <a:pPr marL="702900" lvl="2" indent="-342900">
              <a:buFont typeface="Arial" panose="020B0604020202020204" pitchFamily="34" charset="0"/>
              <a:buChar char="•"/>
            </a:pPr>
            <a:endParaRPr lang="en-US" dirty="0"/>
          </a:p>
          <a:p>
            <a:r>
              <a:rPr lang="en-US" dirty="0"/>
              <a:t>		</a:t>
            </a:r>
          </a:p>
          <a:p>
            <a:endParaRPr lang="en-US" dirty="0"/>
          </a:p>
        </p:txBody>
      </p:sp>
      <p:pic>
        <p:nvPicPr>
          <p:cNvPr id="8" name="Picture 7">
            <a:extLst>
              <a:ext uri="{FF2B5EF4-FFF2-40B4-BE49-F238E27FC236}">
                <a16:creationId xmlns:a16="http://schemas.microsoft.com/office/drawing/2014/main" id="{8754C882-A8E5-4B84-B354-ED838F4ED385}"/>
              </a:ext>
            </a:extLst>
          </p:cNvPr>
          <p:cNvPicPr>
            <a:picLocks noChangeAspect="1"/>
          </p:cNvPicPr>
          <p:nvPr/>
        </p:nvPicPr>
        <p:blipFill>
          <a:blip r:embed="rId3"/>
          <a:stretch>
            <a:fillRect/>
          </a:stretch>
        </p:blipFill>
        <p:spPr>
          <a:xfrm>
            <a:off x="1696720" y="751061"/>
            <a:ext cx="7875504" cy="5840998"/>
          </a:xfrm>
          <a:prstGeom prst="rect">
            <a:avLst/>
          </a:prstGeom>
        </p:spPr>
      </p:pic>
    </p:spTree>
    <p:extLst>
      <p:ext uri="{BB962C8B-B14F-4D97-AF65-F5344CB8AC3E}">
        <p14:creationId xmlns:p14="http://schemas.microsoft.com/office/powerpoint/2010/main" val="36352784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8755fb961bcb85c763cf62196f86d8244fc"/>
</p:tagLst>
</file>

<file path=ppt/theme/theme1.xml><?xml version="1.0" encoding="utf-8"?>
<a:theme xmlns:a="http://schemas.openxmlformats.org/drawingml/2006/main" name="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Presentation1" id="{AA03BD89-DE69-440C-B6C0-7E4EE3A84D5E}" vid="{0E985E53-AD5D-43D4-98F6-63ED5E9389F1}"/>
    </a:ext>
  </a:extLst>
</a:theme>
</file>

<file path=ppt/theme/theme2.xml><?xml version="1.0" encoding="utf-8"?>
<a:theme xmlns:a="http://schemas.openxmlformats.org/drawingml/2006/main" name="1_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Presentation1" id="{AA03BD89-DE69-440C-B6C0-7E4EE3A84D5E}" vid="{175B3AD0-9A44-4CBA-97F2-83A38BD88FEA}"/>
    </a:ext>
  </a:extLst>
</a:theme>
</file>

<file path=ppt/theme/theme3.xml><?xml version="1.0" encoding="utf-8"?>
<a:theme xmlns:a="http://schemas.openxmlformats.org/drawingml/2006/main" name="Office Theme">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9D6D37A8A68B940AF284ED496C670B7" ma:contentTypeVersion="0" ma:contentTypeDescription="Een nieuw document maken." ma:contentTypeScope="" ma:versionID="77d90fade863b20694c0a01b2a792e2c">
  <xsd:schema xmlns:xsd="http://www.w3.org/2001/XMLSchema" xmlns:xs="http://www.w3.org/2001/XMLSchema" xmlns:p="http://schemas.microsoft.com/office/2006/metadata/properties" targetNamespace="http://schemas.microsoft.com/office/2006/metadata/properties" ma:root="true" ma:fieldsID="3f07d915e503c1c02c95dcb92e6b1b7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049D748-6DF4-4705-9A4F-BDD43595520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29E9F9D-0905-4003-97A2-74A29B901C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E99D7FF-3773-42E8-9D2B-8EC7CE8956C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01 ING presentation template 16x9</Template>
  <TotalTime>5416</TotalTime>
  <Words>860</Words>
  <Application>Microsoft Macintosh PowerPoint</Application>
  <PresentationFormat>Widescreen</PresentationFormat>
  <Paragraphs>121</Paragraphs>
  <Slides>16</Slides>
  <Notes>13</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16</vt:i4>
      </vt:variant>
    </vt:vector>
  </HeadingPairs>
  <TitlesOfParts>
    <vt:vector size="20" baseType="lpstr">
      <vt:lpstr>Arial</vt:lpstr>
      <vt:lpstr>ING Me</vt:lpstr>
      <vt:lpstr>ING_PP_Template_16x9_January2020</vt:lpstr>
      <vt:lpstr>1_ING_PP_Template_16x9_January2020</vt:lpstr>
      <vt:lpstr>{Dev}School DevOps Edition 2022</vt:lpstr>
      <vt:lpstr>Agenda</vt:lpstr>
      <vt:lpstr>Who are we?</vt:lpstr>
      <vt:lpstr>Maria Jianu</vt:lpstr>
      <vt:lpstr>Andrada Raducanu</vt:lpstr>
      <vt:lpstr>Who are you?</vt:lpstr>
      <vt:lpstr>What is DevSchool?</vt:lpstr>
      <vt:lpstr>The calendar</vt:lpstr>
      <vt:lpstr>The calendar</vt:lpstr>
      <vt:lpstr>DevOps Lifecycle   </vt:lpstr>
      <vt:lpstr>What is CI/CD</vt:lpstr>
      <vt:lpstr>Why CI/CD matters   </vt:lpstr>
      <vt:lpstr>Let’s set up your machines!   </vt:lpstr>
      <vt:lpstr>Feedback time    </vt:lpstr>
      <vt:lpstr>Thank you!</vt:lpstr>
      <vt:lpstr>PowerPoint Presentation</vt:lpstr>
    </vt:vector>
  </TitlesOfParts>
  <Company>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CI/CD</dc:title>
  <dc:creator>Jianu, M. (Maria)</dc:creator>
  <cp:keywords>16x9; Template; Global; Think Forward; External</cp:keywords>
  <dc:description>April 2020</dc:description>
  <cp:lastModifiedBy>Raducanu, A.M.M. (Andrada - Maria - Magdalena)</cp:lastModifiedBy>
  <cp:revision>4</cp:revision>
  <dcterms:created xsi:type="dcterms:W3CDTF">2021-04-04T09:39:53Z</dcterms:created>
  <dcterms:modified xsi:type="dcterms:W3CDTF">2022-04-18T11:45:04Z</dcterms:modified>
  <cp:version>3</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0x01010099D6D37A8A68B940AF284ED496C670B7</vt:lpwstr>
  </property>
</Properties>
</file>